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5" r:id="rId1"/>
    <p:sldMasterId id="2147483810" r:id="rId2"/>
  </p:sldMasterIdLst>
  <p:notesMasterIdLst>
    <p:notesMasterId r:id="rId29"/>
  </p:notesMasterIdLst>
  <p:handoutMasterIdLst>
    <p:handoutMasterId r:id="rId30"/>
  </p:handoutMasterIdLst>
  <p:sldIdLst>
    <p:sldId id="258" r:id="rId3"/>
    <p:sldId id="338" r:id="rId4"/>
    <p:sldId id="264" r:id="rId5"/>
    <p:sldId id="335" r:id="rId6"/>
    <p:sldId id="309" r:id="rId7"/>
    <p:sldId id="310" r:id="rId8"/>
    <p:sldId id="267" r:id="rId9"/>
    <p:sldId id="311" r:id="rId10"/>
    <p:sldId id="270" r:id="rId11"/>
    <p:sldId id="342" r:id="rId12"/>
    <p:sldId id="274" r:id="rId13"/>
    <p:sldId id="313" r:id="rId14"/>
    <p:sldId id="275" r:id="rId15"/>
    <p:sldId id="290" r:id="rId16"/>
    <p:sldId id="314" r:id="rId17"/>
    <p:sldId id="276" r:id="rId18"/>
    <p:sldId id="333" r:id="rId19"/>
    <p:sldId id="343" r:id="rId20"/>
    <p:sldId id="306" r:id="rId21"/>
    <p:sldId id="278" r:id="rId22"/>
    <p:sldId id="279" r:id="rId23"/>
    <p:sldId id="280" r:id="rId24"/>
    <p:sldId id="281" r:id="rId25"/>
    <p:sldId id="282" r:id="rId26"/>
    <p:sldId id="341" r:id="rId27"/>
    <p:sldId id="30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813" autoAdjust="0"/>
    <p:restoredTop sz="94667" autoAdjust="0"/>
  </p:normalViewPr>
  <p:slideViewPr>
    <p:cSldViewPr snapToGrid="0">
      <p:cViewPr varScale="1">
        <p:scale>
          <a:sx n="152" d="100"/>
          <a:sy n="152" d="100"/>
        </p:scale>
        <p:origin x="-1080" y="-96"/>
      </p:cViewPr>
      <p:guideLst>
        <p:guide orient="horz" pos="185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57568C-C711-004C-88FF-4C59B2A694C1}" type="datetimeFigureOut">
              <a:rPr lang="en-US" smtClean="0"/>
              <a:pPr/>
              <a:t>1/19/14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4A912D-618E-B940-9EE7-F0A1A038F8F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A68F1-C98A-0B46-9FA9-F021A0EA28F4}" type="datetimeFigureOut">
              <a:rPr lang="en-US" smtClean="0"/>
              <a:pPr/>
              <a:t>1/19/14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63279-E752-0241-9FBD-D77585BBF9E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A63279-E752-0241-9FBD-D77585BBF9E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6690622F-2886-4428-9227-475DC6DA1737}" type="datetime1">
              <a:rPr lang="en-US" smtClean="0"/>
              <a:pPr/>
              <a:t>1/19/14</a:t>
            </a:fld>
            <a:endParaRPr lang="en-US" dirty="0"/>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r>
              <a:rPr lang="en-US" dirty="0" smtClean="0"/>
              <a:t>
              </a:t>
            </a:r>
            <a:endParaRPr lang="en-US" dirty="0"/>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EBF5CD18-686B-47A9-AFD5-66CE5FA52A6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BC2292-C048-5A44-83D5-CFD4B9C673C1}" type="slidenum">
              <a:rPr lang="en-US" smtClean="0"/>
              <a:pPr/>
              <a:t>‹#›</a:t>
            </a:fld>
            <a:endParaRPr lang="en-US" dirty="0"/>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BC2292-C048-5A44-83D5-CFD4B9C673C1}" type="slidenum">
              <a:rPr lang="en-US" smtClean="0"/>
              <a:pPr/>
              <a:t>‹#›</a:t>
            </a:fld>
            <a:endParaRPr lang="en-US" dirty="0"/>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2A61F-1DBA-D44E-9A5B-47041BE1F625}" type="datetimeFigureOut">
              <a:rPr lang="en-US" smtClean="0"/>
              <a:pPr/>
              <a:t>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B58BF-66C7-A04D-9547-B73062C5A9E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BC2292-C048-5A44-83D5-CFD4B9C673C1}" type="slidenum">
              <a:rPr lang="en-US" smtClean="0"/>
              <a:pPr/>
              <a:t>‹#›</a:t>
            </a:fld>
            <a:endParaRPr lang="en-US" dirty="0"/>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ekton"/>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ekton"/>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ekton"/>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ekto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BC2292-C048-5A44-83D5-CFD4B9C673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5660D-652B-C447-AF0F-E137261158F2}" type="datetimeFigureOut">
              <a:rPr lang="en-US" smtClean="0"/>
              <a:pPr/>
              <a:t>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7DB7E5-E489-9E46-9DD9-55E2B72A9EA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latin typeface="Tekton"/>
              </a:defRPr>
            </a:lvl1pPr>
          </a:lstStyle>
          <a:p>
            <a:fld id="{F2A5660D-652B-C447-AF0F-E137261158F2}" type="datetimeFigureOut">
              <a:rPr lang="en-US" smtClean="0"/>
              <a:pPr/>
              <a:t>1/19/14</a:t>
            </a:fld>
            <a:endParaRPr lang="en-US" dirty="0"/>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latin typeface="Tekton"/>
              </a:defRPr>
            </a:lvl1pPr>
          </a:lstStyle>
          <a:p>
            <a:endParaRPr lang="en-US" dirty="0"/>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latin typeface="Tekton"/>
              </a:defRPr>
            </a:lvl1pPr>
          </a:lstStyle>
          <a:p>
            <a:fld id="{9DBC2292-C048-5A44-83D5-CFD4B9C673C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Lst>
  <p:txStyles>
    <p:titleStyle>
      <a:lvl1pPr algn="ctr" defTabSz="914400" rtl="0" eaLnBrk="1" latinLnBrk="0" hangingPunct="1">
        <a:spcBef>
          <a:spcPct val="0"/>
        </a:spcBef>
        <a:buNone/>
        <a:defRPr sz="4200" kern="1200">
          <a:solidFill>
            <a:schemeClr val="accent1"/>
          </a:solidFill>
          <a:latin typeface="Tekton"/>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Tekton"/>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Tekton"/>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Tekton"/>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Tekton"/>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Tekton"/>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2A61F-1DBA-D44E-9A5B-47041BE1F625}" type="datetimeFigureOut">
              <a:rPr lang="en-US" smtClean="0"/>
              <a:pPr/>
              <a:t>1/19/14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B58BF-66C7-A04D-9547-B73062C5A9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200914"/>
            <a:ext cx="7918450" cy="1827783"/>
          </a:xfrm>
          <a:prstGeom prst="rect">
            <a:avLst/>
          </a:prstGeom>
        </p:spPr>
        <p:txBody>
          <a:bodyPr vert="horz" lIns="91440" tIns="45720" rIns="91440" bIns="45720" rtlCol="0" anchor="t"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accent1"/>
                </a:solidFill>
                <a:latin typeface="Hobo"/>
                <a:ea typeface="+mj-ea"/>
                <a:cs typeface="Hobo"/>
              </a:rPr>
              <a:t>Running Out of Time for New “Behaviorology and</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accent1"/>
                </a:solidFill>
                <a:latin typeface="Hobo"/>
                <a:ea typeface="+mj-ea"/>
                <a:cs typeface="Hobo"/>
              </a:rPr>
              <a:t>Green Engineering” Programs to be Effective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1" u="none" strike="noStrike" kern="1200" cap="none" spc="0" normalizeH="0" baseline="0" noProof="0" dirty="0" smtClean="0">
                <a:ln>
                  <a:noFill/>
                </a:ln>
                <a:solidFill>
                  <a:schemeClr val="accent1"/>
                </a:solidFill>
                <a:effectLst/>
                <a:uLnTx/>
                <a:uFillTx/>
                <a:latin typeface="Tekton"/>
                <a:ea typeface="+mj-ea"/>
                <a:cs typeface="Tekton"/>
              </a:rPr>
              <a:t>Stephen Ledoux</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i="1" dirty="0" smtClean="0">
              <a:solidFill>
                <a:schemeClr val="accent1"/>
              </a:solidFill>
              <a:latin typeface="Tekton"/>
              <a:ea typeface="+mj-ea"/>
              <a:cs typeface="Tekton"/>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u="none" strike="noStrike" kern="1200" cap="none" spc="0" normalizeH="0" baseline="0" noProof="0" dirty="0" smtClean="0">
                <a:ln>
                  <a:noFill/>
                </a:ln>
                <a:solidFill>
                  <a:srgbClr val="FFFF00"/>
                </a:solidFill>
                <a:effectLst/>
                <a:uLnTx/>
                <a:uFillTx/>
                <a:latin typeface="Tekton"/>
                <a:ea typeface="+mj-ea"/>
                <a:cs typeface="Tekton"/>
              </a:rPr>
              <a:t>We will consider:</a:t>
            </a:r>
          </a:p>
        </p:txBody>
      </p:sp>
      <p:sp>
        <p:nvSpPr>
          <p:cNvPr id="11" name="Content Placeholder 2"/>
          <p:cNvSpPr txBox="1">
            <a:spLocks/>
          </p:cNvSpPr>
          <p:nvPr/>
        </p:nvSpPr>
        <p:spPr>
          <a:xfrm>
            <a:off x="200532" y="2364684"/>
            <a:ext cx="4553722" cy="4370014"/>
          </a:xfrm>
          <a:prstGeom prst="rect">
            <a:avLst/>
          </a:prstGeom>
        </p:spPr>
        <p:txBody>
          <a:bodyPr vert="horz" lIns="91440" tIns="45720" rIns="91440" bIns="45720" rtlCol="0">
            <a:no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defTabSz="914400">
              <a:buClr>
                <a:schemeClr val="accent1"/>
              </a:buClr>
              <a:buSzPct val="90000"/>
              <a:buFont typeface="Wingdings 2" pitchFamily="18" charset="2"/>
              <a:buChar char="Ü"/>
            </a:pPr>
            <a:r>
              <a:rPr lang="en-US" sz="2400" b="1" dirty="0" smtClean="0">
                <a:latin typeface="Tekton"/>
                <a:cs typeface="Tekton"/>
              </a:rPr>
              <a:t>1</a:t>
            </a:r>
            <a:r>
              <a:rPr lang="en-US" sz="2400" dirty="0" smtClean="0">
                <a:latin typeface="Tekton"/>
                <a:cs typeface="Tekton"/>
              </a:rPr>
              <a:t>. The basis and need for degree programs involving students studying </a:t>
            </a:r>
            <a:r>
              <a:rPr lang="en-US" sz="2400" i="1" dirty="0" smtClean="0">
                <a:latin typeface="Tekton"/>
                <a:cs typeface="Tekton"/>
              </a:rPr>
              <a:t>all </a:t>
            </a:r>
            <a:r>
              <a:rPr lang="en-US" sz="2400" dirty="0" smtClean="0">
                <a:latin typeface="Tekton"/>
                <a:cs typeface="Tekton"/>
              </a:rPr>
              <a:t>the natural sciences, including </a:t>
            </a:r>
            <a:r>
              <a:rPr lang="en-US" sz="2400" dirty="0" err="1" smtClean="0">
                <a:latin typeface="Tekton"/>
                <a:cs typeface="Tekton"/>
              </a:rPr>
              <a:t>behaviorology</a:t>
            </a:r>
            <a:r>
              <a:rPr lang="en-US" sz="2400" dirty="0" smtClean="0">
                <a:latin typeface="Tekton"/>
                <a:cs typeface="Tekton"/>
              </a:rPr>
              <a:t>, that are relevant to solving global problems and establishing sustainable lifestyles;</a:t>
            </a:r>
          </a:p>
          <a:p>
            <a:pPr marL="342900" indent="-342900" defTabSz="914400">
              <a:buClr>
                <a:schemeClr val="accent1"/>
              </a:buClr>
              <a:buSzPct val="90000"/>
              <a:buFont typeface="Wingdings 2" pitchFamily="18" charset="2"/>
              <a:buChar char="Ü"/>
            </a:pPr>
            <a:r>
              <a:rPr lang="en-US" sz="2400" b="1" dirty="0" smtClean="0">
                <a:latin typeface="Tekton"/>
                <a:cs typeface="Tekton"/>
              </a:rPr>
              <a:t>2</a:t>
            </a:r>
            <a:r>
              <a:rPr lang="en-US" sz="2400" dirty="0" smtClean="0">
                <a:latin typeface="Tekton"/>
                <a:cs typeface="Tekton"/>
              </a:rPr>
              <a:t>. The natural science credentials of </a:t>
            </a:r>
            <a:r>
              <a:rPr lang="en-US" sz="2400" dirty="0" err="1" smtClean="0">
                <a:latin typeface="Tekton"/>
                <a:cs typeface="Tekton"/>
              </a:rPr>
              <a:t>behaviorology</a:t>
            </a:r>
            <a:r>
              <a:rPr lang="en-US" sz="2400" dirty="0" smtClean="0">
                <a:latin typeface="Tekton"/>
                <a:cs typeface="Tekton"/>
              </a:rPr>
              <a:t>;</a:t>
            </a:r>
          </a:p>
        </p:txBody>
      </p:sp>
      <p:sp>
        <p:nvSpPr>
          <p:cNvPr id="12" name="Content Placeholder 3"/>
          <p:cNvSpPr txBox="1">
            <a:spLocks/>
          </p:cNvSpPr>
          <p:nvPr/>
        </p:nvSpPr>
        <p:spPr>
          <a:xfrm>
            <a:off x="4675994" y="2371985"/>
            <a:ext cx="4139010" cy="4319660"/>
          </a:xfrm>
          <a:prstGeom prst="rect">
            <a:avLst/>
          </a:prstGeom>
        </p:spPr>
        <p:txBody>
          <a:bodyPr vert="horz" lIns="91440" tIns="45720" rIns="91440" bIns="45720" rtlCol="0">
            <a:no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defTabSz="914400">
              <a:buClr>
                <a:schemeClr val="accent1"/>
              </a:buClr>
              <a:buSzPct val="90000"/>
              <a:buFont typeface="Wingdings 2" pitchFamily="18" charset="2"/>
              <a:buChar char="Ü"/>
            </a:pPr>
            <a:r>
              <a:rPr lang="en-US" sz="2400" b="1" dirty="0" smtClean="0">
                <a:latin typeface="Tekton"/>
                <a:cs typeface="Tekton"/>
              </a:rPr>
              <a:t>3</a:t>
            </a:r>
            <a:r>
              <a:rPr lang="en-US" sz="2400" dirty="0" smtClean="0">
                <a:latin typeface="Tekton"/>
                <a:cs typeface="Tekton"/>
              </a:rPr>
              <a:t>. Some resources and advances about human behavior and sustainability;</a:t>
            </a:r>
          </a:p>
          <a:p>
            <a:pPr marL="342900" indent="-342900" defTabSz="914400">
              <a:buClr>
                <a:schemeClr val="accent1"/>
              </a:buClr>
              <a:buSzPct val="90000"/>
              <a:buFont typeface="Wingdings 2" pitchFamily="18" charset="2"/>
              <a:buChar char="Ü"/>
            </a:pPr>
            <a:r>
              <a:rPr lang="en-US" sz="2400" b="1" dirty="0" smtClean="0">
                <a:latin typeface="Tekton"/>
                <a:cs typeface="Tekton"/>
              </a:rPr>
              <a:t>4</a:t>
            </a:r>
            <a:r>
              <a:rPr lang="en-US" sz="2400" dirty="0" smtClean="0">
                <a:latin typeface="Tekton"/>
                <a:cs typeface="Tekton"/>
              </a:rPr>
              <a:t>. The calls of traditional natural scientists that we must change human behavior to solve global problems; that means including </a:t>
            </a:r>
            <a:r>
              <a:rPr lang="en-US" sz="2400" dirty="0" err="1" smtClean="0">
                <a:latin typeface="Tekton"/>
                <a:cs typeface="Tekton"/>
              </a:rPr>
              <a:t>behaviorology</a:t>
            </a:r>
            <a:r>
              <a:rPr lang="en-US" sz="2400" dirty="0" smtClean="0">
                <a:latin typeface="Tekton"/>
                <a:cs typeface="Tekton"/>
              </a:rPr>
              <a:t> in green engineering team training.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Experimental &amp; Applied Resources/Advances</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cs typeface="Hobo"/>
              </a:rPr>
              <a:t>Some Expansion of Topical Range</a:t>
            </a:r>
          </a:p>
        </p:txBody>
      </p:sp>
      <p:sp>
        <p:nvSpPr>
          <p:cNvPr id="11" name="Content Placeholder 2"/>
          <p:cNvSpPr txBox="1">
            <a:spLocks/>
          </p:cNvSpPr>
          <p:nvPr/>
        </p:nvSpPr>
        <p:spPr>
          <a:xfrm>
            <a:off x="94076" y="1254392"/>
            <a:ext cx="8952908" cy="5603608"/>
          </a:xfrm>
          <a:prstGeom prst="rect">
            <a:avLst/>
          </a:prstGeom>
        </p:spPr>
        <p:txBody>
          <a:bodyPr vert="horz" lIns="91440" tIns="45720" rIns="91440" bIns="45720" rtlCol="0">
            <a:normAutofit fontScale="92500" lnSpcReduction="100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4800" b="0" i="0" u="none" strike="noStrike" kern="1200" cap="none" spc="0" normalizeH="0" baseline="0" noProof="0" dirty="0" err="1" smtClean="0">
                <a:ln>
                  <a:noFill/>
                </a:ln>
                <a:solidFill>
                  <a:schemeClr val="tx1"/>
                </a:solidFill>
                <a:effectLst/>
                <a:uLnTx/>
                <a:uFillTx/>
                <a:latin typeface="Tekton"/>
                <a:ea typeface="+mn-ea"/>
                <a:cs typeface="+mn-cs"/>
              </a:rPr>
              <a:t>Thanatology</a:t>
            </a:r>
            <a:r>
              <a:rPr kumimoji="0" lang="en-US" sz="4800" b="0" i="0" u="none" strike="noStrike" kern="1200" cap="none" spc="0" normalizeH="0" baseline="0" noProof="0" dirty="0" smtClean="0">
                <a:ln>
                  <a:noFill/>
                </a:ln>
                <a:solidFill>
                  <a:schemeClr val="tx1"/>
                </a:solidFill>
                <a:effectLst/>
                <a:uLnTx/>
                <a:uFillTx/>
                <a:latin typeface="Tekton"/>
                <a:ea typeface="+mn-ea"/>
                <a:cs typeface="+mn-cs"/>
              </a:rPr>
              <a:t> and dignified dying</a:t>
            </a:r>
          </a:p>
          <a:p>
            <a:pPr marL="342900" lvl="0" indent="-342900" defTabSz="914400">
              <a:buClr>
                <a:schemeClr val="accent1"/>
              </a:buClr>
              <a:buSzPct val="90000"/>
              <a:buFont typeface="Wingdings 2" pitchFamily="18" charset="2"/>
              <a:buChar char="Ü"/>
              <a:defRPr/>
            </a:pPr>
            <a:r>
              <a:rPr lang="en-US" sz="4800" dirty="0" smtClean="0">
                <a:latin typeface="Tekton"/>
              </a:rPr>
              <a:t>Criminal justice and rehabilitation</a:t>
            </a:r>
          </a:p>
          <a:p>
            <a:pPr marL="342900" lvl="0" indent="-342900" defTabSz="914400">
              <a:buClr>
                <a:schemeClr val="accent1"/>
              </a:buClr>
              <a:buSzPct val="90000"/>
              <a:buFont typeface="Wingdings 2" pitchFamily="18" charset="2"/>
              <a:buChar char="Ü"/>
              <a:defRPr/>
            </a:pPr>
            <a:r>
              <a:rPr lang="en-US" sz="4800" dirty="0" smtClean="0">
                <a:latin typeface="Tekton"/>
              </a:rPr>
              <a:t>Problems of coercion &amp; punishment</a:t>
            </a:r>
          </a:p>
          <a:p>
            <a:pPr marL="342900" lvl="0" indent="-342900" defTabSz="914400">
              <a:buClr>
                <a:schemeClr val="accent1"/>
              </a:buClr>
              <a:buSzPct val="90000"/>
              <a:buFont typeface="Wingdings 2" pitchFamily="18" charset="2"/>
              <a:buChar char="Ü"/>
              <a:defRPr/>
            </a:pPr>
            <a:r>
              <a:rPr lang="en-US" sz="4800" dirty="0" smtClean="0">
                <a:latin typeface="Tekton"/>
              </a:rPr>
              <a:t>Positive practices for children at home and school</a:t>
            </a:r>
          </a:p>
          <a:p>
            <a:pPr marL="342900" lvl="0" indent="-342900" defTabSz="914400">
              <a:buClr>
                <a:schemeClr val="accent1"/>
              </a:buClr>
              <a:buSzPct val="90000"/>
              <a:buFont typeface="Wingdings 2" pitchFamily="18" charset="2"/>
              <a:buChar char="Ü"/>
              <a:defRPr/>
            </a:pPr>
            <a:r>
              <a:rPr lang="en-US" sz="4800" dirty="0" smtClean="0">
                <a:latin typeface="Tekton"/>
              </a:rPr>
              <a:t>Consciousness / language / life / personhood / death / reality</a:t>
            </a:r>
          </a:p>
        </p:txBody>
      </p:sp>
    </p:spTree>
  </p:cSld>
  <p:clrMapOvr>
    <a:masterClrMapping/>
  </p:clrMapOvr>
  <mc:AlternateContent>
    <mc:Choice xmlns:mp="http://schemas.microsoft.com/office/mac/powerpoint/2008/main" Requires="mp">
      <mc:AlternateContent>
        <mc:Choice Requires="mp">
          <mp:transition>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Choice>
    <mc:Fallback>
      <mc:AlternateContent>
        <mc:Choice Requires="mp">
          <p:transition>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ea typeface="+mj-ea"/>
                <a:cs typeface="Hobo"/>
              </a:rPr>
              <a:t>Experimental &amp; Applied Resources/Advances</a:t>
            </a:r>
            <a:endParaRPr lang="en-US" sz="2400" dirty="0" smtClean="0">
              <a:solidFill>
                <a:schemeClr val="accent1"/>
              </a:solidFill>
              <a:latin typeface="Hobo"/>
              <a:cs typeface="Hobo"/>
            </a:endParaRP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Addressing Ancient Fundamental Questions</a:t>
            </a:r>
          </a:p>
        </p:txBody>
      </p:sp>
      <p:sp>
        <p:nvSpPr>
          <p:cNvPr id="11" name="Content Placeholder 2"/>
          <p:cNvSpPr txBox="1">
            <a:spLocks/>
          </p:cNvSpPr>
          <p:nvPr/>
        </p:nvSpPr>
        <p:spPr>
          <a:xfrm>
            <a:off x="172207" y="1705800"/>
            <a:ext cx="8796896" cy="5028952"/>
          </a:xfrm>
          <a:prstGeom prst="rect">
            <a:avLst/>
          </a:prstGeom>
        </p:spPr>
        <p:txBody>
          <a:bodyPr vert="horz" lIns="91440" tIns="45720" rIns="91440" bIns="45720" rtlCol="0">
            <a:no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defTabSz="914400">
              <a:buClr>
                <a:schemeClr val="accent1"/>
              </a:buClr>
              <a:buSzPct val="90000"/>
              <a:buFont typeface="Wingdings 2" pitchFamily="18" charset="2"/>
              <a:buChar char="Ü"/>
            </a:pPr>
            <a:r>
              <a:rPr lang="en-US" sz="4000" dirty="0" smtClean="0">
                <a:latin typeface="Tekton"/>
                <a:cs typeface="Tekton"/>
              </a:rPr>
              <a:t>Natural Sciences:   …of Science; 		…of Philosophy; …of Epistemology</a:t>
            </a:r>
          </a:p>
          <a:p>
            <a:pPr marL="342900" indent="-342900" defTabSz="914400">
              <a:buClr>
                <a:schemeClr val="accent1"/>
              </a:buClr>
              <a:buSzPct val="90000"/>
              <a:buFont typeface="Wingdings 2" pitchFamily="18" charset="2"/>
              <a:buChar char="Ü"/>
            </a:pPr>
            <a:r>
              <a:rPr lang="en-US" sz="4000" dirty="0" smtClean="0">
                <a:latin typeface="Tekton"/>
                <a:cs typeface="Tekton"/>
              </a:rPr>
              <a:t>Naturalistic analyses of:					Values,  Rights,  Ethics,  Morals,</a:t>
            </a:r>
            <a:endParaRPr kumimoji="0" lang="en-US" sz="4000" b="0" u="none" strike="noStrike" kern="1200" cap="none" spc="0" normalizeH="0" noProof="0" dirty="0" smtClean="0">
              <a:ln>
                <a:noFill/>
              </a:ln>
              <a:solidFill>
                <a:schemeClr val="tx1"/>
              </a:solidFill>
              <a:effectLst/>
              <a:uLnTx/>
              <a:uFillTx/>
              <a:latin typeface="Tekton"/>
              <a:ea typeface="+mn-ea"/>
              <a:cs typeface="Tekton"/>
            </a:endParaRPr>
          </a:p>
          <a:p>
            <a:pPr marL="342900" marR="0" lvl="0" indent="-342900" algn="l" defTabSz="914400" rtl="0" eaLnBrk="1" fontAlgn="auto" latinLnBrk="0" hangingPunct="1">
              <a:lnSpc>
                <a:spcPct val="100000"/>
              </a:lnSpc>
              <a:spcBef>
                <a:spcPts val="2000"/>
              </a:spcBef>
              <a:spcAft>
                <a:spcPts val="0"/>
              </a:spcAft>
              <a:buClr>
                <a:schemeClr val="accent1"/>
              </a:buClr>
              <a:buSzPct val="90000"/>
              <a:buFont typeface="Wingdings 2" pitchFamily="18" charset="2"/>
              <a:buChar char="Ü"/>
              <a:tabLst/>
              <a:defRPr/>
            </a:pPr>
            <a:r>
              <a:rPr lang="en-US" sz="4000" dirty="0" smtClean="0">
                <a:latin typeface="Tekton"/>
              </a:rPr>
              <a:t>Implications for Engineering concerns 	including Sustainability and Robotics</a:t>
            </a:r>
            <a:endParaRPr kumimoji="0" lang="en-US" sz="4000" i="0" u="none" strike="noStrike" kern="1200" cap="none" spc="0" normalizeH="0" baseline="0" noProof="0" dirty="0" smtClean="0">
              <a:ln>
                <a:noFill/>
              </a:ln>
              <a:solidFill>
                <a:schemeClr val="tx1"/>
              </a:solidFill>
              <a:effectLst/>
              <a:uLnTx/>
              <a:uFillTx/>
              <a:latin typeface="Tekton"/>
              <a:ea typeface="+mn-ea"/>
              <a:cs typeface="+mn-cs"/>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Experimental &amp; Applied Resources/Advances</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cs typeface="Hobo"/>
              </a:rPr>
              <a:t>Addressing Ancient Fundamental Questions</a:t>
            </a:r>
          </a:p>
        </p:txBody>
      </p:sp>
      <p:sp>
        <p:nvSpPr>
          <p:cNvPr id="11" name="Content Placeholder 2"/>
          <p:cNvSpPr txBox="1">
            <a:spLocks/>
          </p:cNvSpPr>
          <p:nvPr/>
        </p:nvSpPr>
        <p:spPr>
          <a:xfrm>
            <a:off x="172207" y="1705800"/>
            <a:ext cx="8796896" cy="5003885"/>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defTabSz="914400">
              <a:buClr>
                <a:schemeClr val="accent1"/>
              </a:buClr>
              <a:buSzPct val="90000"/>
              <a:buFont typeface="Wingdings 2" pitchFamily="18" charset="2"/>
              <a:buChar char="Ü"/>
            </a:pPr>
            <a:r>
              <a:rPr lang="en-US" sz="2400" dirty="0" smtClean="0">
                <a:latin typeface="Tekton"/>
                <a:cs typeface="Tekton"/>
              </a:rPr>
              <a:t>Natural Science: …of Science; …of Philosophy; …of Epistemology</a:t>
            </a:r>
            <a:endParaRPr lang="en-US" sz="2200" dirty="0" smtClean="0">
              <a:latin typeface="Tekton"/>
              <a:cs typeface="Tekton"/>
            </a:endParaRPr>
          </a:p>
          <a:p>
            <a:pPr marL="342900" indent="-342900" defTabSz="914400">
              <a:buClr>
                <a:schemeClr val="accent1"/>
              </a:buClr>
              <a:buSzPct val="90000"/>
              <a:buFont typeface="Wingdings 2" pitchFamily="18" charset="2"/>
              <a:buChar char="Ü"/>
            </a:pPr>
            <a:r>
              <a:rPr lang="en-US" sz="2400" dirty="0" smtClean="0">
                <a:latin typeface="Tekton"/>
                <a:cs typeface="Tekton"/>
              </a:rPr>
              <a:t>Naturalistic analyses of:							 Values,  Rights,  Ethics,  Morals,</a:t>
            </a:r>
            <a:endParaRPr kumimoji="0" lang="en-US" sz="2200" b="0" u="none" strike="noStrike" kern="1200" cap="none" spc="0" normalizeH="0" noProof="0" dirty="0" smtClean="0">
              <a:ln>
                <a:noFill/>
              </a:ln>
              <a:solidFill>
                <a:schemeClr val="tx1"/>
              </a:solidFill>
              <a:effectLst/>
              <a:uLnTx/>
              <a:uFillTx/>
              <a:latin typeface="Tekton"/>
              <a:ea typeface="+mn-ea"/>
              <a:cs typeface="Tekton"/>
            </a:endParaRPr>
          </a:p>
          <a:p>
            <a:pPr marL="342900" marR="0" lvl="0" indent="-342900" algn="l" defTabSz="914400" rtl="0" eaLnBrk="1" fontAlgn="auto" latinLnBrk="0" hangingPunct="1">
              <a:lnSpc>
                <a:spcPct val="100000"/>
              </a:lnSpc>
              <a:spcBef>
                <a:spcPts val="2000"/>
              </a:spcBef>
              <a:spcAft>
                <a:spcPts val="0"/>
              </a:spcAft>
              <a:buClr>
                <a:schemeClr val="accent1"/>
              </a:buClr>
              <a:buSzPct val="90000"/>
              <a:buFont typeface="Wingdings 2" pitchFamily="18" charset="2"/>
              <a:buChar char="Ü"/>
              <a:tabLst/>
              <a:defRPr/>
            </a:pPr>
            <a:r>
              <a:rPr lang="en-US" sz="2400" dirty="0" smtClean="0">
                <a:latin typeface="Tekton"/>
              </a:rPr>
              <a:t>Implications for Engineering concerns including 		Sustainability and Robotics</a:t>
            </a:r>
            <a:endParaRPr kumimoji="0" lang="en-US" sz="2400" i="0" u="none" strike="noStrike" kern="1200" cap="none" spc="0" normalizeH="0" baseline="0" noProof="0" dirty="0" smtClean="0">
              <a:ln>
                <a:noFill/>
              </a:ln>
              <a:solidFill>
                <a:schemeClr val="tx1"/>
              </a:solidFill>
              <a:effectLst/>
              <a:uLnTx/>
              <a:uFillTx/>
              <a:latin typeface="Tekton"/>
              <a:ea typeface="+mn-ea"/>
              <a:cs typeface="+mn-cs"/>
            </a:endParaRPr>
          </a:p>
          <a:p>
            <a:pPr marL="342900" lvl="0" indent="-342900" defTabSz="914400">
              <a:buClr>
                <a:schemeClr val="accent1"/>
              </a:buClr>
              <a:buSzPct val="90000"/>
              <a:buFont typeface="Wingdings 2" pitchFamily="18" charset="2"/>
              <a:buChar char="Ü"/>
              <a:defRPr/>
            </a:pPr>
            <a:r>
              <a:rPr kumimoji="0" lang="en-US" sz="4000" b="0" i="0" u="none" strike="noStrike" kern="1200" cap="none" spc="0" normalizeH="0" baseline="0" noProof="0" dirty="0" smtClean="0">
                <a:ln>
                  <a:noFill/>
                </a:ln>
                <a:solidFill>
                  <a:schemeClr val="tx1"/>
                </a:solidFill>
                <a:effectLst/>
                <a:uLnTx/>
                <a:uFillTx/>
                <a:latin typeface="Tekton"/>
                <a:ea typeface="+mn-ea"/>
                <a:cs typeface="+mn-cs"/>
              </a:rPr>
              <a:t>Lawrence Fraley &amp; Stephen Hawking: 	</a:t>
            </a:r>
            <a:r>
              <a:rPr lang="en-US" sz="4000" dirty="0" smtClean="0">
                <a:latin typeface="Tekton"/>
              </a:rPr>
              <a:t>Reality conclusions in parallel:</a:t>
            </a:r>
          </a:p>
        </p:txBody>
      </p:sp>
    </p:spTree>
  </p:cSld>
  <p:clrMapOvr>
    <a:masterClrMapping/>
  </p:clrMapOvr>
  <mc:AlternateContent>
    <mc:Choice xmlns:mp="http://schemas.microsoft.com/office/mac/powerpoint/2008/main" Requires="mp">
      <mc:AlternateContent>
        <mc:Choice Requires="mp">
          <mp:transition>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Choice>
    <mc:Fallback>
      <mc:AlternateContent>
        <mc:Choice Requires="mp">
          <p:transition>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Experimental &amp; Applied Resources/Advances</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cs typeface="Hobo"/>
              </a:rPr>
              <a:t>Addressing Ancient Fundamental Questions</a:t>
            </a:r>
          </a:p>
        </p:txBody>
      </p:sp>
      <p:sp>
        <p:nvSpPr>
          <p:cNvPr id="11" name="Content Placeholder 2"/>
          <p:cNvSpPr txBox="1">
            <a:spLocks/>
          </p:cNvSpPr>
          <p:nvPr/>
        </p:nvSpPr>
        <p:spPr>
          <a:xfrm>
            <a:off x="172207" y="1361991"/>
            <a:ext cx="8796896" cy="5496009"/>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defTabSz="914400">
              <a:buClr>
                <a:schemeClr val="accent1"/>
              </a:buClr>
              <a:buSzPct val="90000"/>
              <a:buFont typeface="Wingdings 2" pitchFamily="18" charset="2"/>
              <a:buChar char="Ü"/>
            </a:pPr>
            <a:r>
              <a:rPr lang="en-US" sz="2400" dirty="0" smtClean="0">
                <a:latin typeface="Tekton"/>
                <a:cs typeface="Tekton"/>
              </a:rPr>
              <a:t>Natural Science: …of Science; …of Philosophy; …of Epistemology</a:t>
            </a:r>
            <a:endParaRPr lang="en-US" sz="2200" dirty="0" smtClean="0">
              <a:latin typeface="Tekton"/>
              <a:cs typeface="Tekton"/>
            </a:endParaRPr>
          </a:p>
          <a:p>
            <a:pPr marL="342900" indent="-342900" defTabSz="914400">
              <a:buClr>
                <a:schemeClr val="accent1"/>
              </a:buClr>
              <a:buSzPct val="90000"/>
              <a:buFont typeface="Wingdings 2" pitchFamily="18" charset="2"/>
              <a:buChar char="Ü"/>
            </a:pPr>
            <a:r>
              <a:rPr lang="en-US" sz="2400" dirty="0" smtClean="0">
                <a:latin typeface="Tekton"/>
                <a:cs typeface="Tekton"/>
              </a:rPr>
              <a:t>Naturalistic analyses of:							 Values,  Rights,  Ethics,  Morals</a:t>
            </a:r>
            <a:endParaRPr kumimoji="0" lang="en-US" sz="2200" b="0" u="none" strike="noStrike" kern="1200" cap="none" spc="0" normalizeH="0" noProof="0" dirty="0" smtClean="0">
              <a:ln>
                <a:noFill/>
              </a:ln>
              <a:solidFill>
                <a:schemeClr val="tx1"/>
              </a:solidFill>
              <a:effectLst/>
              <a:uLnTx/>
              <a:uFillTx/>
              <a:latin typeface="Tekton"/>
              <a:ea typeface="+mn-ea"/>
              <a:cs typeface="Tekton"/>
            </a:endParaRPr>
          </a:p>
          <a:p>
            <a:pPr marL="342900" lvl="0" indent="-342900" defTabSz="914400">
              <a:buClr>
                <a:schemeClr val="accent1"/>
              </a:buClr>
              <a:buSzPct val="90000"/>
              <a:buFont typeface="Wingdings 2" pitchFamily="18" charset="2"/>
              <a:buChar char="Ü"/>
              <a:defRPr/>
            </a:pPr>
            <a:r>
              <a:rPr lang="en-US" sz="2400" dirty="0" smtClean="0">
                <a:latin typeface="Tekton"/>
              </a:rPr>
              <a:t>Implications for Engineering concerns including 		Sustainability and Robotics</a:t>
            </a:r>
          </a:p>
          <a:p>
            <a:pPr marL="342900" lvl="0" indent="-342900" defTabSz="914400">
              <a:buClr>
                <a:schemeClr val="accent1"/>
              </a:buClr>
              <a:buSzPct val="90000"/>
              <a:buFont typeface="Wingdings 2" pitchFamily="18" charset="2"/>
              <a:buChar char="Ü"/>
              <a:defRPr/>
            </a:pPr>
            <a:r>
              <a:rPr kumimoji="0" lang="en-US" sz="4000" b="0" i="0" u="none" strike="noStrike" kern="1200" cap="none" spc="0" normalizeH="0" baseline="0" noProof="0" dirty="0" smtClean="0">
                <a:ln>
                  <a:noFill/>
                </a:ln>
                <a:solidFill>
                  <a:schemeClr val="tx1"/>
                </a:solidFill>
                <a:effectLst/>
                <a:uLnTx/>
                <a:uFillTx/>
                <a:latin typeface="Tekton"/>
                <a:ea typeface="+mn-ea"/>
                <a:cs typeface="+mn-cs"/>
              </a:rPr>
              <a:t>Lawrence Fraley &amp; Stephen Hawking: 	</a:t>
            </a:r>
            <a:r>
              <a:rPr lang="en-US" sz="4000" dirty="0" smtClean="0">
                <a:latin typeface="Tekton"/>
              </a:rPr>
              <a:t>Reality conclusions in parallel:</a:t>
            </a:r>
          </a:p>
          <a:p>
            <a:pPr marL="342900" indent="-342900" algn="ctr" defTabSz="914400">
              <a:buClr>
                <a:schemeClr val="accent1"/>
              </a:buClr>
              <a:buSzPct val="90000"/>
            </a:pPr>
            <a:r>
              <a:rPr lang="en-US" sz="4300" dirty="0" smtClean="0">
                <a:solidFill>
                  <a:srgbClr val="FFFF00"/>
                </a:solidFill>
                <a:latin typeface="Tekton"/>
              </a:rPr>
              <a:t>Our </a:t>
            </a:r>
            <a:r>
              <a:rPr lang="en-US" sz="4300" dirty="0" err="1" smtClean="0">
                <a:solidFill>
                  <a:srgbClr val="FFFF00"/>
                </a:solidFill>
                <a:latin typeface="Tekton"/>
              </a:rPr>
              <a:t>neurally</a:t>
            </a:r>
            <a:r>
              <a:rPr lang="en-US" sz="4300" dirty="0" smtClean="0">
                <a:solidFill>
                  <a:srgbClr val="FFFF00"/>
                </a:solidFill>
                <a:latin typeface="Tekton"/>
              </a:rPr>
              <a:t> behaving reality is our sole source of knowledge about reality</a:t>
            </a:r>
            <a:endParaRPr kumimoji="0" lang="en-US" sz="4300" b="0" i="0" u="none" strike="noStrike" kern="1200" cap="none" spc="0" normalizeH="0" baseline="0" noProof="0" dirty="0">
              <a:ln>
                <a:noFill/>
              </a:ln>
              <a:solidFill>
                <a:srgbClr val="FFFF00"/>
              </a:solidFill>
              <a:effectLst/>
              <a:uLnTx/>
              <a:uFillTx/>
              <a:latin typeface="Tekton"/>
              <a:ea typeface="+mn-ea"/>
              <a:cs typeface="+mn-cs"/>
            </a:endParaRPr>
          </a:p>
        </p:txBody>
      </p:sp>
    </p:spTree>
  </p:cSld>
  <p:clrMapOvr>
    <a:masterClrMapping/>
  </p:clrMapOvr>
  <mc:AlternateContent>
    <mc:Choice xmlns:mp="http://schemas.microsoft.com/office/mac/powerpoint/2008/main" Requires="mp">
      <mc:AlternateContent>
        <mc:Choice Requires="mp">
          <mp:transition>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Choice>
    <mc:Fallback>
      <mc:AlternateContent>
        <mc:Choice Requires="mp">
          <p:transition>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102328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Experimental &amp; Applied Resources/Advances</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Our science is …</a:t>
            </a:r>
          </a:p>
        </p:txBody>
      </p:sp>
      <p:sp>
        <p:nvSpPr>
          <p:cNvPr id="11" name="Content Placeholder 2"/>
          <p:cNvSpPr txBox="1">
            <a:spLocks/>
          </p:cNvSpPr>
          <p:nvPr/>
        </p:nvSpPr>
        <p:spPr>
          <a:xfrm>
            <a:off x="349249" y="1651268"/>
            <a:ext cx="8651876" cy="5016232"/>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4800" b="0" i="0" u="none" strike="noStrike" kern="1200" cap="none" spc="0" normalizeH="0" baseline="0" noProof="0" dirty="0" smtClean="0">
                <a:ln>
                  <a:noFill/>
                </a:ln>
                <a:solidFill>
                  <a:schemeClr val="tx1"/>
                </a:solidFill>
                <a:effectLst/>
                <a:uLnTx/>
                <a:uFillTx/>
                <a:latin typeface="Tekton"/>
                <a:ea typeface="+mn-ea"/>
                <a:cs typeface="+mn-cs"/>
              </a:rPr>
              <a:t>Not about </a:t>
            </a:r>
            <a:r>
              <a:rPr kumimoji="0" lang="en-US" sz="4800" b="1" i="1" u="none" strike="noStrike" kern="1200" cap="none" spc="0" normalizeH="0" baseline="0" noProof="0" dirty="0" smtClean="0">
                <a:ln>
                  <a:noFill/>
                </a:ln>
                <a:solidFill>
                  <a:srgbClr val="FFFF00"/>
                </a:solidFill>
                <a:effectLst/>
                <a:uLnTx/>
                <a:uFillTx/>
                <a:latin typeface="Tekton"/>
                <a:ea typeface="+mn-ea"/>
                <a:cs typeface="+mn-cs"/>
              </a:rPr>
              <a:t>how </a:t>
            </a:r>
            <a:r>
              <a:rPr kumimoji="0" lang="en-US" sz="4800" b="0" i="0" u="none" strike="noStrike" kern="1200" cap="none" spc="0" normalizeH="0" baseline="0" noProof="0" dirty="0" smtClean="0">
                <a:ln>
                  <a:noFill/>
                </a:ln>
                <a:solidFill>
                  <a:schemeClr val="tx1"/>
                </a:solidFill>
                <a:effectLst/>
                <a:uLnTx/>
                <a:uFillTx/>
                <a:latin typeface="Tekton"/>
                <a:ea typeface="+mn-ea"/>
                <a:cs typeface="+mn-cs"/>
              </a:rPr>
              <a:t>bodies 		mediate behavior …</a:t>
            </a:r>
            <a:endParaRPr lang="en-US" sz="4800" dirty="0" smtClean="0">
              <a:latin typeface="Tekton"/>
            </a:endParaRPr>
          </a:p>
          <a:p>
            <a:pPr marL="342900" lvl="0" indent="-342900" defTabSz="914400">
              <a:buClr>
                <a:schemeClr val="accent1"/>
              </a:buClr>
              <a:buSzPct val="90000"/>
              <a:buFont typeface="Wingdings 2" pitchFamily="18" charset="2"/>
              <a:buChar char="Ü"/>
              <a:defRPr/>
            </a:pPr>
            <a:r>
              <a:rPr lang="en-US" sz="4800" dirty="0" smtClean="0">
                <a:latin typeface="Tekton"/>
              </a:rPr>
              <a:t>Our science is about </a:t>
            </a:r>
            <a:r>
              <a:rPr lang="en-US" sz="4800" b="1" i="1" dirty="0" smtClean="0">
                <a:solidFill>
                  <a:srgbClr val="FFFF00"/>
                </a:solidFill>
                <a:latin typeface="Tekton"/>
              </a:rPr>
              <a:t>why </a:t>
            </a:r>
            <a:r>
              <a:rPr lang="en-US" sz="4800" dirty="0" smtClean="0">
                <a:latin typeface="Tekton"/>
              </a:rPr>
              <a:t>bodies mediate behavior:</a:t>
            </a:r>
          </a:p>
          <a:p>
            <a:pPr marL="342900" lvl="0" indent="-342900" algn="ctr" defTabSz="914400">
              <a:buClr>
                <a:schemeClr val="accent1"/>
              </a:buClr>
              <a:buSzPct val="90000"/>
              <a:defRPr/>
            </a:pPr>
            <a:r>
              <a:rPr lang="en-US" sz="4000" dirty="0" smtClean="0">
                <a:solidFill>
                  <a:srgbClr val="FFFF00"/>
                </a:solidFill>
                <a:latin typeface="Tekton"/>
              </a:rPr>
              <a:t>It is about the IVs that evoke 			the </a:t>
            </a:r>
            <a:r>
              <a:rPr lang="en-US" sz="4000" dirty="0" err="1" smtClean="0">
                <a:solidFill>
                  <a:srgbClr val="FFFF00"/>
                </a:solidFill>
                <a:latin typeface="Tekton"/>
              </a:rPr>
              <a:t>DVs</a:t>
            </a:r>
            <a:r>
              <a:rPr lang="en-US" sz="4000" dirty="0" smtClean="0">
                <a:solidFill>
                  <a:srgbClr val="FFFF00"/>
                </a:solidFill>
                <a:latin typeface="Tekton"/>
              </a:rPr>
              <a:t> of body–mediated behavior</a:t>
            </a:r>
            <a:endParaRPr lang="en-US" sz="3200" dirty="0" smtClean="0">
              <a:solidFill>
                <a:srgbClr val="FFFF00"/>
              </a:solidFill>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102328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Experimental &amp; Applied Resources/Advances</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Complexity</a:t>
            </a:r>
          </a:p>
        </p:txBody>
      </p:sp>
      <p:sp>
        <p:nvSpPr>
          <p:cNvPr id="11" name="Content Placeholder 2"/>
          <p:cNvSpPr txBox="1">
            <a:spLocks/>
          </p:cNvSpPr>
          <p:nvPr/>
        </p:nvSpPr>
        <p:spPr>
          <a:xfrm>
            <a:off x="123725" y="1216768"/>
            <a:ext cx="8891809" cy="5641232"/>
          </a:xfrm>
          <a:prstGeom prst="rect">
            <a:avLst/>
          </a:prstGeom>
        </p:spPr>
        <p:txBody>
          <a:bodyPr vert="horz" lIns="91440" tIns="45720" rIns="91440" bIns="45720" rtlCol="0">
            <a:normAutofit fontScale="925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4800" b="0" i="0" u="none" strike="noStrike" kern="1200" cap="none" spc="0" normalizeH="0" baseline="0" noProof="0" dirty="0" smtClean="0">
                <a:ln>
                  <a:noFill/>
                </a:ln>
                <a:solidFill>
                  <a:schemeClr val="tx1"/>
                </a:solidFill>
                <a:effectLst/>
                <a:uLnTx/>
                <a:uFillTx/>
                <a:latin typeface="Tekton"/>
                <a:ea typeface="+mn-ea"/>
                <a:cs typeface="+mn-cs"/>
              </a:rPr>
              <a:t>Theory or 							</a:t>
            </a:r>
            <a:r>
              <a:rPr kumimoji="0" lang="en-US" sz="4800" b="1" i="0" u="none" strike="noStrike" kern="1200" cap="none" spc="0" normalizeH="0" baseline="0" noProof="0" dirty="0" smtClean="0">
                <a:ln>
                  <a:noFill/>
                </a:ln>
                <a:solidFill>
                  <a:schemeClr val="tx1"/>
                </a:solidFill>
                <a:effectLst/>
                <a:uLnTx/>
                <a:uFillTx/>
                <a:latin typeface="Tekton"/>
                <a:ea typeface="+mn-ea"/>
                <a:cs typeface="+mn-cs"/>
              </a:rPr>
              <a:t>Law of Cumulative Complexity</a:t>
            </a:r>
            <a:r>
              <a:rPr kumimoji="0" lang="en-US" sz="4800" b="0" i="0" u="none" strike="noStrike" kern="1200" cap="none" spc="0" normalizeH="0" baseline="0" noProof="0" dirty="0" smtClean="0">
                <a:ln>
                  <a:noFill/>
                </a:ln>
                <a:solidFill>
                  <a:schemeClr val="tx1"/>
                </a:solidFill>
                <a:effectLst/>
                <a:uLnTx/>
                <a:uFillTx/>
                <a:latin typeface="Tekton"/>
                <a:ea typeface="+mn-ea"/>
                <a:cs typeface="+mn-cs"/>
              </a:rPr>
              <a:t>:</a:t>
            </a:r>
            <a:endParaRPr lang="en-US" sz="4800" dirty="0" smtClean="0">
              <a:latin typeface="Tekton"/>
            </a:endParaRPr>
          </a:p>
          <a:p>
            <a:pPr marL="342900" indent="-342900" defTabSz="914400">
              <a:buClr>
                <a:schemeClr val="accent1"/>
              </a:buClr>
              <a:buSzPct val="90000"/>
              <a:defRPr/>
            </a:pPr>
            <a:r>
              <a:rPr lang="en-US" sz="4400" dirty="0" smtClean="0">
                <a:solidFill>
                  <a:srgbClr val="FFFF00"/>
                </a:solidFill>
                <a:latin typeface="Tekton"/>
                <a:cs typeface="Tekton"/>
              </a:rPr>
              <a:t>	The natural physical/chemical interactions of matter and energy sometimes result in more complex structures and functions that endure and naturally interact further, resulting in an accumulating complexity.</a:t>
            </a:r>
            <a:endParaRPr lang="en-US" sz="4400" dirty="0" smtClean="0">
              <a:solidFill>
                <a:srgbClr val="FFFF00"/>
              </a:solidFill>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Some Contributions</a:t>
            </a:r>
          </a:p>
        </p:txBody>
      </p:sp>
      <p:sp>
        <p:nvSpPr>
          <p:cNvPr id="11" name="Content Placeholder 2"/>
          <p:cNvSpPr txBox="1">
            <a:spLocks/>
          </p:cNvSpPr>
          <p:nvPr/>
        </p:nvSpPr>
        <p:spPr>
          <a:xfrm>
            <a:off x="172207" y="1337321"/>
            <a:ext cx="8796896" cy="5334479"/>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2400" b="0" i="0" u="none" strike="noStrike" kern="1200" cap="none" spc="0" normalizeH="0" baseline="0" noProof="0" dirty="0" smtClean="0">
                <a:ln>
                  <a:noFill/>
                </a:ln>
                <a:solidFill>
                  <a:schemeClr val="tx1"/>
                </a:solidFill>
                <a:effectLst/>
                <a:uLnTx/>
                <a:uFillTx/>
                <a:latin typeface="Tekton"/>
                <a:ea typeface="+mn-ea"/>
                <a:cs typeface="+mn-cs"/>
              </a:rPr>
              <a:t>Frederick A.O. Schwarz Jr., </a:t>
            </a:r>
            <a:r>
              <a:rPr lang="en-US" sz="2400" noProof="0" dirty="0" smtClean="0">
                <a:latin typeface="Tekton"/>
              </a:rPr>
              <a:t>when retiring after 17 yrs heading NRDC</a:t>
            </a:r>
            <a:r>
              <a:rPr lang="en-US" sz="2400" dirty="0" smtClean="0">
                <a:latin typeface="Tekton"/>
              </a:rPr>
              <a:t>:</a:t>
            </a:r>
          </a:p>
          <a:p>
            <a:pPr marL="342900" indent="-342900" defTabSz="914400">
              <a:buClr>
                <a:schemeClr val="accent1"/>
              </a:buClr>
              <a:buSzPct val="90000"/>
            </a:pPr>
            <a:r>
              <a:rPr lang="en-US" sz="3000" dirty="0" smtClean="0">
                <a:solidFill>
                  <a:srgbClr val="FFFF00"/>
                </a:solidFill>
                <a:latin typeface="Tekton"/>
              </a:rPr>
              <a:t>  “Global warming is the greates</a:t>
            </a:r>
            <a:r>
              <a:rPr lang="en-US" sz="3000" dirty="0" smtClean="0">
                <a:solidFill>
                  <a:srgbClr val="FFFF00"/>
                </a:solidFill>
                <a:latin typeface="Tekton"/>
                <a:cs typeface="Tekton"/>
              </a:rPr>
              <a:t>t threat we face, but it is not the only threat… Too many wild places are disappearing, too many species are being snuffed out, and too many babies are being born with bodies and brains damaged by man–made chemicals and pollution</a:t>
            </a:r>
            <a:r>
              <a:rPr lang="en-US" sz="3000" spc="-150" dirty="0" smtClean="0">
                <a:solidFill>
                  <a:srgbClr val="FFFF00"/>
                </a:solidFill>
                <a:latin typeface="Tekton"/>
                <a:cs typeface="Tekton"/>
              </a:rPr>
              <a:t>… To win [these battles]… </a:t>
            </a:r>
            <a:r>
              <a:rPr lang="en-US" sz="3000" i="1" dirty="0" smtClean="0">
                <a:solidFill>
                  <a:srgbClr val="FFFF00"/>
                </a:solidFill>
                <a:latin typeface="Tekton"/>
                <a:cs typeface="Tekton"/>
              </a:rPr>
              <a:t>we must change how people think—and how they act” </a:t>
            </a:r>
            <a:r>
              <a:rPr lang="en-US" sz="3000" dirty="0" smtClean="0">
                <a:solidFill>
                  <a:srgbClr val="FFFF00"/>
                </a:solidFill>
                <a:latin typeface="Tekton"/>
                <a:cs typeface="Tekton"/>
              </a:rPr>
              <a:t>[emphasis added].</a:t>
            </a:r>
          </a:p>
          <a:p>
            <a:pPr algn="ctr"/>
            <a:r>
              <a:rPr lang="en-US" sz="2900" dirty="0" smtClean="0">
                <a:latin typeface="Tekton"/>
                <a:cs typeface="Tekton"/>
              </a:rPr>
              <a:t>The solutions to such problems require natural scientists of </a:t>
            </a:r>
            <a:r>
              <a:rPr lang="en-US" sz="2900" b="1" i="1" dirty="0" smtClean="0">
                <a:latin typeface="Tekton"/>
                <a:cs typeface="Tekton"/>
              </a:rPr>
              <a:t>all </a:t>
            </a:r>
            <a:r>
              <a:rPr lang="en-US" sz="2900" dirty="0" smtClean="0">
                <a:latin typeface="Tekton"/>
                <a:cs typeface="Tekton"/>
              </a:rPr>
              <a:t>relevant subject matters to work together…</a:t>
            </a: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100269"/>
            <a:ext cx="7918450" cy="960914"/>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The </a:t>
            </a:r>
            <a:r>
              <a:rPr lang="en-US" sz="2400" i="1" dirty="0" smtClean="0">
                <a:solidFill>
                  <a:srgbClr val="FFFF00"/>
                </a:solidFill>
                <a:latin typeface="Hobo"/>
                <a:ea typeface="+mj-ea"/>
                <a:cs typeface="Hobo"/>
              </a:rPr>
              <a:t>Special Collection</a:t>
            </a:r>
            <a:r>
              <a:rPr lang="en-US" sz="2400" dirty="0" smtClean="0">
                <a:solidFill>
                  <a:srgbClr val="FFFF00"/>
                </a:solidFill>
                <a:latin typeface="Hobo"/>
                <a:ea typeface="+mj-ea"/>
                <a:cs typeface="Hobo"/>
              </a:rPr>
              <a:t> articles</a:t>
            </a:r>
          </a:p>
        </p:txBody>
      </p:sp>
      <p:sp>
        <p:nvSpPr>
          <p:cNvPr id="11" name="Content Placeholder 2"/>
          <p:cNvSpPr txBox="1">
            <a:spLocks/>
          </p:cNvSpPr>
          <p:nvPr/>
        </p:nvSpPr>
        <p:spPr>
          <a:xfrm>
            <a:off x="107628" y="1077895"/>
            <a:ext cx="8924617" cy="5780105"/>
          </a:xfrm>
          <a:prstGeom prst="rect">
            <a:avLst/>
          </a:prstGeom>
        </p:spPr>
        <p:txBody>
          <a:bodyPr vert="horz" lIns="91440" tIns="45720" rIns="91440" bIns="45720" rtlCol="0">
            <a:no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defTabSz="914400">
              <a:buClr>
                <a:schemeClr val="accent1"/>
              </a:buClr>
              <a:buSzPct val="90000"/>
              <a:buFont typeface="Wingdings 2" pitchFamily="18" charset="2"/>
              <a:buChar char="Ü"/>
            </a:pPr>
            <a:r>
              <a:rPr lang="en-US" dirty="0" smtClean="0">
                <a:latin typeface="Tekton"/>
                <a:cs typeface="Tekton"/>
              </a:rPr>
              <a:t>Dealing with what is		 </a:t>
            </a:r>
            <a:r>
              <a:rPr lang="en-US" dirty="0" smtClean="0">
                <a:solidFill>
                  <a:srgbClr val="FFFF00"/>
                </a:solidFill>
                <a:latin typeface="Tekton"/>
                <a:cs typeface="Tekton"/>
              </a:rPr>
              <a:t>[The handout has authors and full citations]</a:t>
            </a:r>
            <a:endParaRPr lang="en-US" dirty="0" smtClean="0">
              <a:latin typeface="Tekton"/>
              <a:cs typeface="Tekton"/>
            </a:endParaRPr>
          </a:p>
          <a:p>
            <a:pPr marL="342900" indent="-342900" defTabSz="914400">
              <a:buClr>
                <a:schemeClr val="accent1"/>
              </a:buClr>
              <a:buSzPct val="90000"/>
              <a:buFont typeface="Wingdings 2" pitchFamily="18" charset="2"/>
              <a:buChar char="Ü"/>
            </a:pPr>
            <a:r>
              <a:rPr lang="en-US" dirty="0" smtClean="0">
                <a:latin typeface="Tekton"/>
                <a:cs typeface="Tekton"/>
              </a:rPr>
              <a:t>Climate change: The evidence and our options</a:t>
            </a:r>
          </a:p>
          <a:p>
            <a:pPr marL="342900" indent="-342900" defTabSz="914400">
              <a:buClr>
                <a:schemeClr val="accent1"/>
              </a:buClr>
              <a:buSzPct val="90000"/>
              <a:buFont typeface="Wingdings 2" pitchFamily="18" charset="2"/>
              <a:buChar char="Ü"/>
            </a:pPr>
            <a:r>
              <a:rPr lang="en-US" dirty="0" smtClean="0">
                <a:latin typeface="Tekton"/>
                <a:cs typeface="Tekton"/>
              </a:rPr>
              <a:t>The recycling solution</a:t>
            </a:r>
          </a:p>
          <a:p>
            <a:pPr marL="342900" indent="-342900" defTabSz="914400">
              <a:buClr>
                <a:schemeClr val="accent1"/>
              </a:buClr>
              <a:buSzPct val="90000"/>
              <a:buFont typeface="Wingdings 2" pitchFamily="18" charset="2"/>
              <a:buChar char="Ü"/>
            </a:pPr>
            <a:r>
              <a:rPr lang="en-US" dirty="0" smtClean="0">
                <a:latin typeface="Tekton"/>
                <a:cs typeface="Tekton"/>
              </a:rPr>
              <a:t>Buying green</a:t>
            </a:r>
          </a:p>
          <a:p>
            <a:pPr marL="342900" indent="-342900" defTabSz="914400">
              <a:buClr>
                <a:schemeClr val="accent1"/>
              </a:buClr>
              <a:buSzPct val="90000"/>
              <a:buFont typeface="Wingdings 2" pitchFamily="18" charset="2"/>
              <a:buChar char="Ü"/>
            </a:pPr>
            <a:r>
              <a:rPr lang="en-US" dirty="0" smtClean="0">
                <a:latin typeface="Tekton"/>
                <a:cs typeface="Tekton"/>
              </a:rPr>
              <a:t>Saving the world from global warming—tomorrow: Using procrastination management to combat global warming</a:t>
            </a:r>
          </a:p>
          <a:p>
            <a:pPr marL="342900" indent="-342900" defTabSz="914400">
              <a:buClr>
                <a:schemeClr val="accent1"/>
              </a:buClr>
              <a:buSzPct val="90000"/>
              <a:buFont typeface="Wingdings 2" pitchFamily="18" charset="2"/>
              <a:buChar char="Ü"/>
            </a:pPr>
            <a:r>
              <a:rPr lang="en-US" dirty="0" smtClean="0">
                <a:latin typeface="Tekton"/>
                <a:cs typeface="Tekton"/>
              </a:rPr>
              <a:t>Helping for change</a:t>
            </a:r>
          </a:p>
          <a:p>
            <a:pPr marL="342900" indent="-342900" defTabSz="914400">
              <a:buClr>
                <a:schemeClr val="accent1"/>
              </a:buClr>
              <a:buSzPct val="90000"/>
              <a:buFont typeface="Wingdings 2" pitchFamily="18" charset="2"/>
              <a:buChar char="Ü"/>
            </a:pPr>
            <a:r>
              <a:rPr lang="en-US" dirty="0" smtClean="0">
                <a:latin typeface="Tekton"/>
                <a:cs typeface="Tekton"/>
              </a:rPr>
              <a:t>Virtual rewards for driving green</a:t>
            </a:r>
          </a:p>
          <a:p>
            <a:pPr marL="342900" indent="-342900" defTabSz="914400">
              <a:buClr>
                <a:schemeClr val="accent1"/>
              </a:buClr>
              <a:buSzPct val="90000"/>
              <a:buFont typeface="Wingdings 2" pitchFamily="18" charset="2"/>
              <a:buChar char="Ü"/>
            </a:pPr>
            <a:r>
              <a:rPr lang="en-US" dirty="0" smtClean="0">
                <a:latin typeface="Tekton"/>
                <a:cs typeface="Tekton"/>
              </a:rPr>
              <a:t>The power of cooperation</a:t>
            </a:r>
          </a:p>
          <a:p>
            <a:pPr marL="342900" indent="-342900" defTabSz="914400">
              <a:buClr>
                <a:schemeClr val="accent1"/>
              </a:buClr>
              <a:buSzPct val="90000"/>
              <a:buFont typeface="Wingdings 2" pitchFamily="18" charset="2"/>
              <a:buChar char="Ü"/>
            </a:pPr>
            <a:r>
              <a:rPr lang="en-US" dirty="0" err="1" smtClean="0">
                <a:latin typeface="Tekton"/>
                <a:cs typeface="Tekton"/>
              </a:rPr>
              <a:t>TerraKids</a:t>
            </a:r>
            <a:r>
              <a:rPr lang="en-US" dirty="0" smtClean="0">
                <a:latin typeface="Tekton"/>
                <a:cs typeface="Tekton"/>
              </a:rPr>
              <a:t>: An interactive web site where kids learn about saving the environment</a:t>
            </a:r>
          </a:p>
          <a:p>
            <a:pPr marL="342900" indent="-342900" defTabSz="914400">
              <a:buClr>
                <a:schemeClr val="accent1"/>
              </a:buClr>
              <a:buSzPct val="90000"/>
              <a:buFont typeface="Wingdings 2" pitchFamily="18" charset="2"/>
              <a:buChar char="Ü"/>
            </a:pPr>
            <a:r>
              <a:rPr lang="en-US" dirty="0" smtClean="0">
                <a:latin typeface="Tekton"/>
                <a:cs typeface="Tekton"/>
              </a:rPr>
              <a:t>Climate change: Meeting the challenge</a:t>
            </a:r>
            <a:endParaRPr kumimoji="0" lang="en-US" b="0" i="0" u="none" strike="noStrike" kern="1200" cap="none" spc="0" normalizeH="0" noProof="0" dirty="0">
              <a:ln>
                <a:noFill/>
              </a:ln>
              <a:solidFill>
                <a:srgbClr val="FFFF00"/>
              </a:solidFill>
              <a:effectLst/>
              <a:uLnTx/>
              <a:uFillTx/>
              <a:latin typeface="Tekton"/>
              <a:ea typeface="+mn-ea"/>
              <a:cs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Choice>
    <mc:Fallback>
      <mc:AlternateContent>
        <mc:Choice Requires="mp">
          <p:transition>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cs typeface="Hobo"/>
              </a:rPr>
              <a:t>The Overpopulation/Procreation Connection</a:t>
            </a:r>
          </a:p>
        </p:txBody>
      </p:sp>
      <p:sp>
        <p:nvSpPr>
          <p:cNvPr id="11" name="Content Placeholder 2"/>
          <p:cNvSpPr txBox="1">
            <a:spLocks/>
          </p:cNvSpPr>
          <p:nvPr/>
        </p:nvSpPr>
        <p:spPr>
          <a:xfrm>
            <a:off x="94076" y="1254392"/>
            <a:ext cx="9049924" cy="5603608"/>
          </a:xfrm>
          <a:prstGeom prst="rect">
            <a:avLst/>
          </a:prstGeom>
        </p:spPr>
        <p:txBody>
          <a:bodyPr vert="horz" lIns="91440" tIns="45720" rIns="91440" bIns="45720" rtlCol="0">
            <a:normAutofit fontScale="77500" lnSpcReduction="200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lang="en-US" sz="4800" dirty="0" smtClean="0">
                <a:latin typeface="Tekton"/>
              </a:rPr>
              <a:t>All global problems worse from overpopulation (now at 150% capacity)</a:t>
            </a:r>
            <a:endParaRPr kumimoji="0" lang="en-US" sz="4800" b="0" i="0" u="none" strike="noStrike" kern="1200" cap="none" spc="0" normalizeH="0" baseline="0" noProof="0" dirty="0" smtClean="0">
              <a:ln>
                <a:noFill/>
              </a:ln>
              <a:solidFill>
                <a:schemeClr val="tx1"/>
              </a:solidFill>
              <a:effectLst/>
              <a:uLnTx/>
              <a:uFillTx/>
              <a:latin typeface="Tekton"/>
              <a:ea typeface="+mn-ea"/>
              <a:cs typeface="+mn-cs"/>
            </a:endParaRPr>
          </a:p>
          <a:p>
            <a:pPr marL="342900" lvl="0" indent="-342900" defTabSz="914400">
              <a:buClr>
                <a:schemeClr val="accent1"/>
              </a:buClr>
              <a:buSzPct val="90000"/>
              <a:buFont typeface="Wingdings 2" pitchFamily="18" charset="2"/>
              <a:buChar char="Ü"/>
              <a:defRPr/>
            </a:pPr>
            <a:r>
              <a:rPr lang="en-US" sz="4800" dirty="0" smtClean="0">
                <a:latin typeface="Tekton"/>
              </a:rPr>
              <a:t>“Zero–Population Growth” now an inadequate option</a:t>
            </a:r>
          </a:p>
          <a:p>
            <a:pPr marL="342900" lvl="0" indent="-342900" defTabSz="914400">
              <a:buClr>
                <a:schemeClr val="accent1"/>
              </a:buClr>
              <a:buSzPct val="90000"/>
              <a:buFont typeface="Wingdings 2" pitchFamily="18" charset="2"/>
              <a:buChar char="Ü"/>
              <a:defRPr/>
            </a:pPr>
            <a:r>
              <a:rPr lang="en-US" sz="4800" dirty="0" smtClean="0">
                <a:latin typeface="Tekton"/>
              </a:rPr>
              <a:t>Must </a:t>
            </a:r>
            <a:r>
              <a:rPr lang="en-US" sz="4800" i="1" dirty="0" smtClean="0">
                <a:latin typeface="Tekton"/>
              </a:rPr>
              <a:t>humanely </a:t>
            </a:r>
            <a:r>
              <a:rPr lang="en-US" sz="4800" dirty="0" smtClean="0">
                <a:latin typeface="Tekton"/>
              </a:rPr>
              <a:t>reduce human population OR</a:t>
            </a:r>
          </a:p>
          <a:p>
            <a:pPr marL="342900" lvl="0" indent="-342900" defTabSz="914400">
              <a:buClr>
                <a:schemeClr val="accent1"/>
              </a:buClr>
              <a:buSzPct val="90000"/>
              <a:buFont typeface="Wingdings 2" pitchFamily="18" charset="2"/>
              <a:buChar char="Ü"/>
              <a:defRPr/>
            </a:pPr>
            <a:r>
              <a:rPr lang="en-US" sz="4800" dirty="0" smtClean="0">
                <a:latin typeface="Tekton"/>
              </a:rPr>
              <a:t>OR disasters will reduce the population quite drastically and </a:t>
            </a:r>
            <a:r>
              <a:rPr lang="en-US" sz="4800" i="1" dirty="0" smtClean="0">
                <a:latin typeface="Tekton"/>
              </a:rPr>
              <a:t>in</a:t>
            </a:r>
            <a:r>
              <a:rPr lang="en-US" sz="4800" dirty="0" smtClean="0">
                <a:latin typeface="Tekton"/>
              </a:rPr>
              <a:t>humanely</a:t>
            </a:r>
          </a:p>
          <a:p>
            <a:pPr marL="342900" lvl="0" indent="-342900" defTabSz="914400">
              <a:buClr>
                <a:schemeClr val="accent1"/>
              </a:buClr>
              <a:buSzPct val="90000"/>
              <a:buFont typeface="Wingdings 2" pitchFamily="18" charset="2"/>
              <a:buChar char="Ü"/>
              <a:defRPr/>
            </a:pPr>
            <a:r>
              <a:rPr lang="en-US" sz="4800" dirty="0" smtClean="0">
                <a:latin typeface="Tekton"/>
              </a:rPr>
              <a:t>Start by supporting value of ethical but non–procreative sex practices</a:t>
            </a:r>
          </a:p>
        </p:txBody>
      </p:sp>
    </p:spTree>
  </p:cSld>
  <p:clrMapOvr>
    <a:masterClrMapping/>
  </p:clrMapOvr>
  <mc:AlternateContent>
    <mc:Choice xmlns:mp="http://schemas.microsoft.com/office/mac/powerpoint/2008/main" Requires="mp">
      <mc:AlternateContent>
        <mc:Choice Requires="mp">
          <mp:transition>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Choice>
    <mc:Fallback>
      <mc:AlternateContent>
        <mc:Choice Requires="mp">
          <p:transition>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p:cover/>
          </p:transition>
        </mc:Fallback>
      </mc:AlternateContent>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cs typeface="Hobo"/>
              </a:rPr>
              <a:t>More Contributions:   Behaviorology can help others…</a:t>
            </a:r>
          </a:p>
        </p:txBody>
      </p:sp>
      <p:sp>
        <p:nvSpPr>
          <p:cNvPr id="11" name="Content Placeholder 2"/>
          <p:cNvSpPr txBox="1">
            <a:spLocks/>
          </p:cNvSpPr>
          <p:nvPr/>
        </p:nvSpPr>
        <p:spPr>
          <a:xfrm>
            <a:off x="94076" y="1254392"/>
            <a:ext cx="9049924" cy="5603608"/>
          </a:xfrm>
          <a:prstGeom prst="rect">
            <a:avLst/>
          </a:prstGeom>
        </p:spPr>
        <p:txBody>
          <a:bodyPr vert="horz" lIns="91440" tIns="45720" rIns="91440" bIns="45720" rtlCol="0">
            <a:normAutofit fontScale="85000" lnSpcReduction="200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4800" b="0" i="0" u="none" strike="noStrike" kern="1200" cap="none" spc="0" normalizeH="0" baseline="0" noProof="0" dirty="0" smtClean="0">
                <a:ln>
                  <a:noFill/>
                </a:ln>
                <a:solidFill>
                  <a:schemeClr val="tx1"/>
                </a:solidFill>
                <a:effectLst/>
                <a:uLnTx/>
                <a:uFillTx/>
                <a:latin typeface="Tekton"/>
                <a:ea typeface="+mn-ea"/>
                <a:cs typeface="+mn-cs"/>
              </a:rPr>
              <a:t>Remain naturalistic in and beyond 	their specialization</a:t>
            </a:r>
          </a:p>
          <a:p>
            <a:pPr marL="342900" lvl="0" indent="-342900" defTabSz="914400">
              <a:buClr>
                <a:schemeClr val="accent1"/>
              </a:buClr>
              <a:buSzPct val="90000"/>
              <a:buFont typeface="Wingdings 2" pitchFamily="18" charset="2"/>
              <a:buChar char="Ü"/>
              <a:defRPr/>
            </a:pPr>
            <a:r>
              <a:rPr lang="en-US" sz="4800" dirty="0" smtClean="0">
                <a:latin typeface="Tekton"/>
              </a:rPr>
              <a:t>Avoid slipping into culturally  conditioned superstitions</a:t>
            </a:r>
          </a:p>
          <a:p>
            <a:pPr marL="342900" lvl="0" indent="-342900" defTabSz="914400">
              <a:buClr>
                <a:schemeClr val="accent1"/>
              </a:buClr>
              <a:buSzPct val="90000"/>
              <a:buFont typeface="Wingdings 2" pitchFamily="18" charset="2"/>
              <a:buChar char="Ü"/>
              <a:defRPr/>
            </a:pPr>
            <a:r>
              <a:rPr lang="en-US" sz="4800" dirty="0" smtClean="0">
                <a:latin typeface="Tekton"/>
              </a:rPr>
              <a:t>Add supportive details to their specialization accounts</a:t>
            </a:r>
          </a:p>
          <a:p>
            <a:pPr marL="342900" lvl="0" indent="-342900" defTabSz="914400">
              <a:buClr>
                <a:schemeClr val="accent1"/>
              </a:buClr>
              <a:buSzPct val="90000"/>
              <a:buFont typeface="Wingdings 2" pitchFamily="18" charset="2"/>
              <a:buChar char="Ü"/>
              <a:defRPr/>
            </a:pPr>
            <a:r>
              <a:rPr lang="en-US" sz="4800" dirty="0" smtClean="0">
                <a:latin typeface="Tekton"/>
              </a:rPr>
              <a:t>Provide natural–science alternative to non–natural studies of behavior–related subject matters</a:t>
            </a:r>
            <a:endParaRPr lang="en-US" sz="4000" dirty="0" smtClean="0">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334232"/>
            <a:ext cx="7918450" cy="89406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775922" y="1286788"/>
            <a:ext cx="7629665" cy="5280849"/>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endParaRPr lang="en-US" sz="4800" dirty="0" smtClean="0">
              <a:latin typeface="Tekton"/>
            </a:endParaRPr>
          </a:p>
          <a:p>
            <a:pPr marL="342900" lvl="0" indent="-342900" defTabSz="914400">
              <a:buClr>
                <a:schemeClr val="accent1"/>
              </a:buClr>
              <a:buSzPct val="90000"/>
              <a:buFont typeface="Wingdings 2" pitchFamily="18" charset="2"/>
              <a:buChar char="Ü"/>
              <a:defRPr/>
            </a:pPr>
            <a:r>
              <a:rPr lang="en-US" sz="4800" dirty="0" smtClean="0">
                <a:latin typeface="Tekton"/>
              </a:rPr>
              <a:t>Behaviorology, as a natural science, uses scientific methods, but</a:t>
            </a:r>
          </a:p>
          <a:p>
            <a:pPr marL="342900" lvl="0" indent="-342900" defTabSz="914400">
              <a:buClr>
                <a:schemeClr val="accent1"/>
              </a:buClr>
              <a:buSzPct val="90000"/>
              <a:buFont typeface="Wingdings 2" pitchFamily="18" charset="2"/>
              <a:buChar char="Ü"/>
              <a:defRPr/>
            </a:pPr>
            <a:r>
              <a:rPr lang="en-US" sz="4800" dirty="0" smtClean="0">
                <a:latin typeface="Tekton"/>
              </a:rPr>
              <a:t>Only with </a:t>
            </a:r>
            <a:r>
              <a:rPr lang="en-US" sz="4800" i="1" dirty="0" smtClean="0">
                <a:latin typeface="Tekton"/>
              </a:rPr>
              <a:t>natural events</a:t>
            </a:r>
            <a:r>
              <a:rPr lang="en-US" sz="4800" dirty="0" smtClean="0">
                <a:latin typeface="Tekton"/>
              </a:rPr>
              <a:t> as IVs and </a:t>
            </a:r>
            <a:r>
              <a:rPr lang="en-US" sz="4800" dirty="0" err="1" smtClean="0">
                <a:latin typeface="Tekton"/>
              </a:rPr>
              <a:t>DVs</a:t>
            </a:r>
            <a:endParaRPr lang="en-US" sz="4800" dirty="0" smtClean="0">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Time Frame Constraint</a:t>
            </a:r>
          </a:p>
        </p:txBody>
      </p:sp>
      <p:sp>
        <p:nvSpPr>
          <p:cNvPr id="11" name="Content Placeholder 2"/>
          <p:cNvSpPr txBox="1">
            <a:spLocks/>
          </p:cNvSpPr>
          <p:nvPr/>
        </p:nvSpPr>
        <p:spPr>
          <a:xfrm>
            <a:off x="1747982" y="1693429"/>
            <a:ext cx="6311204" cy="4868612"/>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&gt; 100 years</a:t>
            </a: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Time Frame Constraint</a:t>
            </a:r>
          </a:p>
        </p:txBody>
      </p:sp>
      <p:sp>
        <p:nvSpPr>
          <p:cNvPr id="11" name="Content Placeholder 2"/>
          <p:cNvSpPr txBox="1">
            <a:spLocks/>
          </p:cNvSpPr>
          <p:nvPr/>
        </p:nvSpPr>
        <p:spPr>
          <a:xfrm>
            <a:off x="1747982" y="1693429"/>
            <a:ext cx="6311204" cy="4868612"/>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&gt; 100 years</a:t>
            </a:r>
          </a:p>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&lt; 100 years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Time Frame Constraint</a:t>
            </a:r>
          </a:p>
        </p:txBody>
      </p:sp>
      <p:sp>
        <p:nvSpPr>
          <p:cNvPr id="11" name="Content Placeholder 2"/>
          <p:cNvSpPr txBox="1">
            <a:spLocks/>
          </p:cNvSpPr>
          <p:nvPr/>
        </p:nvSpPr>
        <p:spPr>
          <a:xfrm>
            <a:off x="1747982" y="1693429"/>
            <a:ext cx="6311204" cy="4868612"/>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&gt; 100 years</a:t>
            </a:r>
          </a:p>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&lt; 100 years</a:t>
            </a:r>
          </a:p>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About 50 years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981557"/>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Time Frame Constraint</a:t>
            </a:r>
          </a:p>
        </p:txBody>
      </p:sp>
      <p:sp>
        <p:nvSpPr>
          <p:cNvPr id="11" name="Content Placeholder 2"/>
          <p:cNvSpPr txBox="1">
            <a:spLocks/>
          </p:cNvSpPr>
          <p:nvPr/>
        </p:nvSpPr>
        <p:spPr>
          <a:xfrm>
            <a:off x="1747982" y="1693429"/>
            <a:ext cx="6311204" cy="4868612"/>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&gt; 100 years</a:t>
            </a:r>
          </a:p>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&lt; 100 years</a:t>
            </a:r>
          </a:p>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About 50 years</a:t>
            </a:r>
          </a:p>
          <a:p>
            <a:pPr marL="342900" lvl="0" indent="-342900" defTabSz="914400">
              <a:buClr>
                <a:schemeClr val="accent1"/>
              </a:buClr>
              <a:buSzPct val="90000"/>
              <a:buFont typeface="Wingdings 2" pitchFamily="18" charset="2"/>
              <a:buChar char="Ü"/>
              <a:defRPr/>
            </a:pPr>
            <a:r>
              <a:rPr kumimoji="0" lang="en-US" sz="6000" b="0" i="0" u="none" strike="noStrike" kern="1200" cap="none" spc="0" normalizeH="0" baseline="0" noProof="0" dirty="0" smtClean="0">
                <a:ln>
                  <a:noFill/>
                </a:ln>
                <a:solidFill>
                  <a:schemeClr val="tx1"/>
                </a:solidFill>
                <a:effectLst/>
                <a:uLnTx/>
                <a:uFillTx/>
                <a:latin typeface="Tekton"/>
                <a:ea typeface="+mn-ea"/>
                <a:cs typeface="+mn-cs"/>
              </a:rPr>
              <a:t> 	Until 2016 (?)</a:t>
            </a:r>
            <a:endParaRPr lang="en-US" sz="4800" dirty="0" smtClean="0">
              <a:latin typeface="Tekton"/>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1272934"/>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ea typeface="+mj-ea"/>
                <a:cs typeface="Hobo"/>
              </a:rPr>
              <a:t>Team Players:   Natural Sciences of …</a:t>
            </a:r>
          </a:p>
        </p:txBody>
      </p:sp>
      <p:sp>
        <p:nvSpPr>
          <p:cNvPr id="11" name="Content Placeholder 2"/>
          <p:cNvSpPr txBox="1">
            <a:spLocks/>
          </p:cNvSpPr>
          <p:nvPr/>
        </p:nvSpPr>
        <p:spPr>
          <a:xfrm>
            <a:off x="0" y="1852513"/>
            <a:ext cx="9144000" cy="4868612"/>
          </a:xfrm>
          <a:prstGeom prst="rect">
            <a:avLst/>
          </a:prstGeom>
        </p:spPr>
        <p:txBody>
          <a:bodyPr vert="horz" lIns="91440" tIns="45720" rIns="91440" bIns="45720" rtlCol="0">
            <a:no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kumimoji="0" lang="en-US" sz="5500" b="0" i="0" u="none" strike="noStrike" kern="1200" cap="none" spc="0" normalizeH="0" baseline="0" noProof="0" dirty="0" smtClean="0">
                <a:ln>
                  <a:noFill/>
                </a:ln>
                <a:solidFill>
                  <a:schemeClr val="tx1"/>
                </a:solidFill>
                <a:effectLst/>
                <a:uLnTx/>
                <a:uFillTx/>
                <a:latin typeface="Tekton"/>
                <a:ea typeface="+mn-ea"/>
                <a:cs typeface="+mn-cs"/>
              </a:rPr>
              <a:t> 	Energy</a:t>
            </a:r>
            <a:r>
              <a:rPr lang="en-US" sz="5500" dirty="0" smtClean="0">
                <a:latin typeface="Tekton"/>
              </a:rPr>
              <a:t>: </a:t>
            </a:r>
            <a:r>
              <a:rPr kumimoji="0" lang="en-US" sz="5500" b="0" i="0" u="none" strike="noStrike" kern="1200" cap="none" spc="0" normalizeH="0" baseline="0" noProof="0" dirty="0" smtClean="0">
                <a:ln>
                  <a:noFill/>
                </a:ln>
                <a:solidFill>
                  <a:schemeClr val="tx1"/>
                </a:solidFill>
                <a:effectLst/>
                <a:uLnTx/>
                <a:uFillTx/>
                <a:latin typeface="Tekton"/>
                <a:ea typeface="+mn-ea"/>
                <a:cs typeface="+mn-cs"/>
              </a:rPr>
              <a:t>Physics et al</a:t>
            </a:r>
          </a:p>
          <a:p>
            <a:pPr marL="342900" lvl="0" indent="-342900" defTabSz="914400">
              <a:buClr>
                <a:schemeClr val="accent1"/>
              </a:buClr>
              <a:buSzPct val="90000"/>
              <a:buFont typeface="Wingdings 2" pitchFamily="18" charset="2"/>
              <a:buChar char="Ü"/>
              <a:defRPr/>
            </a:pPr>
            <a:r>
              <a:rPr lang="en-US" sz="5500" dirty="0" smtClean="0">
                <a:latin typeface="Tekton"/>
              </a:rPr>
              <a:t> 	Matter: Chemistry et al</a:t>
            </a:r>
          </a:p>
          <a:p>
            <a:pPr marL="342900" lvl="0" indent="-342900" defTabSz="914400">
              <a:buClr>
                <a:schemeClr val="accent1"/>
              </a:buClr>
              <a:buSzPct val="90000"/>
              <a:buFont typeface="Wingdings 2" pitchFamily="18" charset="2"/>
              <a:buChar char="Ü"/>
              <a:defRPr/>
            </a:pPr>
            <a:r>
              <a:rPr lang="en-US" sz="5500" dirty="0" smtClean="0">
                <a:latin typeface="Tekton"/>
              </a:rPr>
              <a:t> 	Life forms: Biology et al</a:t>
            </a:r>
          </a:p>
          <a:p>
            <a:pPr marL="342900" lvl="0" indent="-342900" defTabSz="914400">
              <a:buClr>
                <a:schemeClr val="accent1"/>
              </a:buClr>
              <a:buSzPct val="90000"/>
              <a:buFont typeface="Wingdings 2" pitchFamily="18" charset="2"/>
              <a:buChar char="Ü"/>
              <a:defRPr/>
            </a:pPr>
            <a:r>
              <a:rPr lang="en-US" sz="5500" dirty="0" smtClean="0">
                <a:latin typeface="Tekton"/>
              </a:rPr>
              <a:t> 	Life functions: Behaviorology</a:t>
            </a: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598424" y="231105"/>
            <a:ext cx="7918450" cy="1431694"/>
          </a:xfrm>
          <a:prstGeom prst="rect">
            <a:avLst/>
          </a:prstGeom>
        </p:spPr>
        <p:txBody>
          <a:bodyPr vert="horz" lIns="91440" tIns="45720" rIns="91440" bIns="45720" rtlCol="0" anchor="t" anchorCtr="0">
            <a:noAutofit/>
          </a:bodyPr>
          <a:lstStyle/>
          <a:p>
            <a:pPr algn="ctr" defTabSz="914400">
              <a:spcBef>
                <a:spcPct val="0"/>
              </a:spcBef>
            </a:pPr>
            <a:r>
              <a:rPr lang="en-US" sz="2400" dirty="0" smtClean="0">
                <a:solidFill>
                  <a:schemeClr val="accent1"/>
                </a:solidFill>
                <a:latin typeface="Hobo"/>
                <a:cs typeface="Hobo"/>
              </a:rPr>
              <a:t>Interdisciplinary: Behaviorology and Green Engineering</a:t>
            </a:r>
          </a:p>
          <a:p>
            <a:pPr lvl="0" algn="ctr" defTabSz="914400">
              <a:spcBef>
                <a:spcPct val="0"/>
              </a:spcBef>
            </a:pPr>
            <a:endParaRPr lang="en-US" sz="1000" dirty="0" smtClean="0">
              <a:solidFill>
                <a:schemeClr val="accent1"/>
              </a:solidFill>
              <a:latin typeface="Hobo"/>
              <a:cs typeface="Hobo"/>
            </a:endParaRPr>
          </a:p>
          <a:p>
            <a:pPr lvl="0" algn="ctr" defTabSz="914400">
              <a:spcBef>
                <a:spcPct val="0"/>
              </a:spcBef>
            </a:pPr>
            <a:r>
              <a:rPr lang="en-US" sz="2400" dirty="0" smtClean="0">
                <a:solidFill>
                  <a:srgbClr val="FFFF00"/>
                </a:solidFill>
                <a:latin typeface="Hobo"/>
                <a:cs typeface="Hobo"/>
              </a:rPr>
              <a:t>Next steps…</a:t>
            </a:r>
          </a:p>
        </p:txBody>
      </p:sp>
      <p:sp>
        <p:nvSpPr>
          <p:cNvPr id="4" name="Rectangle 3"/>
          <p:cNvSpPr/>
          <p:nvPr/>
        </p:nvSpPr>
        <p:spPr>
          <a:xfrm>
            <a:off x="1497264" y="2025380"/>
            <a:ext cx="6062578" cy="3181620"/>
          </a:xfrm>
          <a:prstGeom prst="rect">
            <a:avLst/>
          </a:prstGeom>
        </p:spPr>
        <p:txBody>
          <a:bodyPr wrap="none">
            <a:noAutofit/>
          </a:bodyPr>
          <a:lstStyle/>
          <a:p>
            <a:pPr marL="342900" indent="-342900" defTabSz="914400">
              <a:buClr>
                <a:schemeClr val="accent1"/>
              </a:buClr>
              <a:buSzPct val="90000"/>
              <a:defRPr/>
            </a:pPr>
            <a:r>
              <a:rPr lang="en-US" sz="9600" b="1" i="1" dirty="0" smtClean="0">
                <a:latin typeface="P Bodoni Poster"/>
                <a:cs typeface="P Bodoni Poster"/>
              </a:rPr>
              <a:t>How will</a:t>
            </a:r>
          </a:p>
          <a:p>
            <a:pPr marL="342900" indent="-342900" defTabSz="914400">
              <a:buClr>
                <a:schemeClr val="accent1"/>
              </a:buClr>
              <a:buSzPct val="90000"/>
              <a:defRPr/>
            </a:pPr>
            <a:r>
              <a:rPr lang="en-US" sz="9600" b="1" i="1" dirty="0" smtClean="0">
                <a:latin typeface="P Bodoni Poster"/>
                <a:cs typeface="P Bodoni Poster"/>
              </a:rPr>
              <a:t>You help?</a:t>
            </a:r>
            <a:endParaRPr lang="en-US" sz="9600" b="1" i="1" dirty="0">
              <a:latin typeface="P Bodoni Poster"/>
              <a:cs typeface="P Bodoni Poster"/>
            </a:endParaRPr>
          </a:p>
        </p:txBody>
      </p:sp>
    </p:spTree>
  </p:cSld>
  <p:clrMapOvr>
    <a:masterClrMapping/>
  </p:clrMapOvr>
  <mc:AlternateContent>
    <mc:Choice xmlns:mp="http://schemas.microsoft.com/office/mac/powerpoint/2008/main" Requires="mp">
      <mc:AlternateContent>
        <mc:Choice Requires="mp">
          <mp:transition spd="med">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med">
            <p:cover/>
          </p:transition>
        </mc:Fallback>
      </mc:AlternateContent>
    </mc:Choice>
    <mc:Fallback>
      <mc:AlternateContent>
        <mc:Choice Requires="mp">
          <p:transition spd="med">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med">
            <p:cover/>
          </p:transition>
        </mc:Fallback>
      </mc:AlternateContent>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334232"/>
            <a:ext cx="7918450" cy="89406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616292" y="1531522"/>
            <a:ext cx="7993121" cy="5014804"/>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defRPr/>
            </a:pPr>
            <a:r>
              <a:rPr lang="en-US" sz="4800" i="1" dirty="0" smtClean="0">
                <a:solidFill>
                  <a:srgbClr val="FFFF00"/>
                </a:solidFill>
                <a:latin typeface="Tekton"/>
                <a:cs typeface="Tekton"/>
              </a:rPr>
              <a:t>Behaviorology </a:t>
            </a:r>
            <a:r>
              <a:rPr lang="en-US" sz="4800" dirty="0" smtClean="0">
                <a:latin typeface="Tekton"/>
              </a:rPr>
              <a:t>≠ </a:t>
            </a:r>
            <a:r>
              <a:rPr lang="en-US" sz="4800" i="1" dirty="0" smtClean="0">
                <a:solidFill>
                  <a:srgbClr val="FFFF00"/>
                </a:solidFill>
                <a:latin typeface="Tekton"/>
                <a:cs typeface="Tekton"/>
              </a:rPr>
              <a:t>psychology</a:t>
            </a:r>
          </a:p>
          <a:p>
            <a:pPr marL="342900" lvl="0" indent="-342900" defTabSz="914400">
              <a:buClr>
                <a:schemeClr val="accent1"/>
              </a:buClr>
              <a:buSzPct val="90000"/>
              <a:buFont typeface="Wingdings 2" pitchFamily="18" charset="2"/>
              <a:buChar char="Ü"/>
              <a:defRPr/>
            </a:pPr>
            <a:r>
              <a:rPr lang="en-US" sz="4800" dirty="0" smtClean="0">
                <a:latin typeface="Tekton"/>
              </a:rPr>
              <a:t>They shared some history</a:t>
            </a:r>
          </a:p>
          <a:p>
            <a:pPr marL="342900" lvl="0" indent="-342900" defTabSz="914400">
              <a:buClr>
                <a:schemeClr val="accent1"/>
              </a:buClr>
              <a:buSzPct val="90000"/>
              <a:buFont typeface="Wingdings 2" pitchFamily="18" charset="2"/>
              <a:buChar char="Ü"/>
              <a:defRPr/>
            </a:pPr>
            <a:r>
              <a:rPr lang="en-US" sz="4800" dirty="0" smtClean="0">
                <a:latin typeface="Tekton"/>
              </a:rPr>
              <a:t>But their relation is like that 	between Biology and 		creation science</a:t>
            </a:r>
            <a:endParaRPr lang="en-US" sz="4000" dirty="0" smtClean="0">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334232"/>
            <a:ext cx="7918450" cy="89406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667301" y="1278434"/>
            <a:ext cx="7858073" cy="5289204"/>
          </a:xfrm>
          <a:prstGeom prst="rect">
            <a:avLst/>
          </a:prstGeom>
        </p:spPr>
        <p:txBody>
          <a:bodyPr vert="horz" lIns="91440" tIns="45720" rIns="91440" bIns="45720" rtlCol="0">
            <a:normAutofit fontScale="92500" lnSpcReduction="200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lang="en-US" sz="4800" dirty="0" smtClean="0">
                <a:latin typeface="Tekton"/>
              </a:rPr>
              <a:t>Psychology is a discipline that espouses non–natural accounts for behavior by its fundamental appeal to various mystical inner body–directing self–agents</a:t>
            </a:r>
          </a:p>
          <a:p>
            <a:pPr marL="342900" lvl="0" indent="-342900" defTabSz="914400">
              <a:buClr>
                <a:schemeClr val="accent1"/>
              </a:buClr>
              <a:buSzPct val="90000"/>
              <a:buFont typeface="Wingdings 2" pitchFamily="18" charset="2"/>
              <a:buChar char="Ü"/>
              <a:defRPr/>
            </a:pPr>
            <a:r>
              <a:rPr lang="en-US" sz="4800" dirty="0" smtClean="0">
                <a:latin typeface="Tekton"/>
              </a:rPr>
              <a:t>And its accounts being   </a:t>
            </a:r>
            <a:r>
              <a:rPr lang="en-US" sz="4800" i="1" dirty="0" smtClean="0">
                <a:latin typeface="Tekton"/>
              </a:rPr>
              <a:t>secular </a:t>
            </a:r>
            <a:r>
              <a:rPr lang="en-US" sz="4800" dirty="0" smtClean="0">
                <a:latin typeface="Tekton"/>
              </a:rPr>
              <a:t>mystical rather than </a:t>
            </a:r>
            <a:r>
              <a:rPr lang="en-US" sz="4800" i="1" dirty="0" smtClean="0">
                <a:latin typeface="Tekton"/>
              </a:rPr>
              <a:t>theological </a:t>
            </a:r>
            <a:r>
              <a:rPr lang="en-US" sz="4800" dirty="0" smtClean="0">
                <a:latin typeface="Tekton"/>
              </a:rPr>
              <a:t>mystical is </a:t>
            </a:r>
            <a:r>
              <a:rPr lang="en-US" sz="4800" b="1" i="1" dirty="0" smtClean="0">
                <a:latin typeface="Tekton"/>
              </a:rPr>
              <a:t>not </a:t>
            </a:r>
            <a:r>
              <a:rPr lang="en-US" sz="4800" dirty="0" smtClean="0">
                <a:latin typeface="Tekton"/>
              </a:rPr>
              <a:t>any kind of improvement</a:t>
            </a:r>
            <a:endParaRPr lang="en-US" sz="4000" dirty="0" smtClean="0">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334232"/>
            <a:ext cx="7918450" cy="89406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775922" y="1286788"/>
            <a:ext cx="7629665" cy="5280849"/>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buFont typeface="Wingdings 2" pitchFamily="18" charset="2"/>
              <a:buChar char="Ü"/>
              <a:defRPr/>
            </a:pPr>
            <a:r>
              <a:rPr lang="en-US" sz="4800" dirty="0" smtClean="0">
                <a:latin typeface="Tekton"/>
              </a:rPr>
              <a:t>All natural sciences respect each other’s share of the natural functional history of all events, which</a:t>
            </a:r>
          </a:p>
          <a:p>
            <a:pPr marL="342900" lvl="0" indent="-342900" defTabSz="914400">
              <a:buClr>
                <a:schemeClr val="accent1"/>
              </a:buClr>
              <a:buSzPct val="90000"/>
              <a:buFont typeface="Wingdings 2" pitchFamily="18" charset="2"/>
              <a:buChar char="Ü"/>
              <a:defRPr/>
            </a:pPr>
            <a:r>
              <a:rPr lang="en-US" sz="4800" dirty="0" smtClean="0">
                <a:latin typeface="Tekton"/>
              </a:rPr>
              <a:t>Helps each explain events at its own level of analysis</a:t>
            </a: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334232"/>
            <a:ext cx="7918450" cy="894068"/>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522111" y="1286789"/>
            <a:ext cx="8311445" cy="5280848"/>
          </a:xfrm>
          <a:prstGeom prst="rect">
            <a:avLst/>
          </a:prstGeom>
        </p:spPr>
        <p:txBody>
          <a:bodyPr vert="horz" lIns="91440" tIns="45720" rIns="91440" bIns="45720" rtlCol="0">
            <a:normAutofit fontScale="925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defRPr/>
            </a:pPr>
            <a:r>
              <a:rPr lang="en-US" sz="4800" dirty="0" smtClean="0">
                <a:latin typeface="Tekton"/>
              </a:rPr>
              <a:t>Basic </a:t>
            </a:r>
            <a:r>
              <a:rPr lang="en-US" sz="4800" i="1" dirty="0" smtClean="0">
                <a:latin typeface="Tekton"/>
              </a:rPr>
              <a:t>levels of analysis</a:t>
            </a:r>
            <a:r>
              <a:rPr lang="en-US" sz="4800" dirty="0" smtClean="0">
                <a:latin typeface="Tekton"/>
              </a:rPr>
              <a:t> in an event’s complete natural history:</a:t>
            </a:r>
          </a:p>
          <a:p>
            <a:pPr marL="342900" lvl="0" indent="-342900" defTabSz="914400">
              <a:buClr>
                <a:schemeClr val="accent1"/>
              </a:buClr>
              <a:buSzPct val="90000"/>
              <a:buFont typeface="Wingdings 2" pitchFamily="18" charset="2"/>
              <a:buChar char="Ü"/>
              <a:defRPr/>
            </a:pPr>
            <a:r>
              <a:rPr lang="en-US" sz="4800" dirty="0" smtClean="0">
                <a:latin typeface="Tekton"/>
              </a:rPr>
              <a:t>Physical 			(energy)</a:t>
            </a:r>
          </a:p>
          <a:p>
            <a:pPr marL="342900" lvl="0" indent="-342900" defTabSz="914400">
              <a:buClr>
                <a:schemeClr val="accent1"/>
              </a:buClr>
              <a:buSzPct val="90000"/>
              <a:buFont typeface="Wingdings 2" pitchFamily="18" charset="2"/>
              <a:buChar char="Ü"/>
              <a:defRPr/>
            </a:pPr>
            <a:r>
              <a:rPr lang="en-US" sz="4800" dirty="0" smtClean="0">
                <a:latin typeface="Tekton"/>
              </a:rPr>
              <a:t>Chemical 			(matter)</a:t>
            </a:r>
          </a:p>
          <a:p>
            <a:pPr marL="342900" lvl="0" indent="-342900" defTabSz="914400">
              <a:buClr>
                <a:schemeClr val="accent1"/>
              </a:buClr>
              <a:buSzPct val="90000"/>
              <a:buFont typeface="Wingdings 2" pitchFamily="18" charset="2"/>
              <a:buChar char="Ü"/>
              <a:defRPr/>
            </a:pPr>
            <a:r>
              <a:rPr lang="en-US" sz="4800" dirty="0" smtClean="0">
                <a:latin typeface="Tekton"/>
              </a:rPr>
              <a:t>Biological 			(life forms)</a:t>
            </a:r>
          </a:p>
          <a:p>
            <a:pPr marL="342900" lvl="0" indent="-342900" defTabSz="914400">
              <a:buClr>
                <a:schemeClr val="accent1"/>
              </a:buClr>
              <a:buSzPct val="90000"/>
              <a:buFont typeface="Wingdings 2" pitchFamily="18" charset="2"/>
              <a:buChar char="Ü"/>
              <a:defRPr/>
            </a:pPr>
            <a:r>
              <a:rPr lang="en-US" sz="4800" dirty="0" err="1" smtClean="0">
                <a:latin typeface="Tekton"/>
              </a:rPr>
              <a:t>Behaviorological</a:t>
            </a:r>
            <a:r>
              <a:rPr lang="en-US" sz="4800" dirty="0" smtClean="0">
                <a:latin typeface="Tekton"/>
              </a:rPr>
              <a:t> 	(life functions)</a:t>
            </a: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582705"/>
            <a:ext cx="7918450" cy="981557"/>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703177" y="2057400"/>
            <a:ext cx="7944718" cy="4654461"/>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defRPr/>
            </a:pPr>
            <a:r>
              <a:rPr lang="en-US" sz="8600" b="1" i="1" dirty="0" smtClean="0">
                <a:solidFill>
                  <a:srgbClr val="FFFF00"/>
                </a:solidFill>
                <a:latin typeface="Tekton"/>
                <a:cs typeface="Tekton"/>
              </a:rPr>
              <a:t>!!!</a:t>
            </a:r>
            <a:r>
              <a:rPr lang="en-US" sz="4800" b="1" i="1" dirty="0" smtClean="0">
                <a:solidFill>
                  <a:srgbClr val="FFFF00"/>
                </a:solidFill>
                <a:latin typeface="Tekton"/>
                <a:cs typeface="Tekton"/>
              </a:rPr>
              <a:t> </a:t>
            </a:r>
            <a:r>
              <a:rPr lang="en-US" sz="4800" b="1" i="1" dirty="0" smtClean="0">
                <a:latin typeface="Tekton"/>
                <a:cs typeface="Tekton"/>
              </a:rPr>
              <a:t>	</a:t>
            </a:r>
            <a:r>
              <a:rPr lang="en-US" sz="4800" dirty="0" smtClean="0">
                <a:latin typeface="Tekton"/>
              </a:rPr>
              <a:t> Natural Philosophy			 Assumptions</a:t>
            </a:r>
          </a:p>
          <a:p>
            <a:pPr marL="342900" lvl="0" indent="-342900" defTabSz="914400">
              <a:buClr>
                <a:schemeClr val="accent1"/>
              </a:buClr>
              <a:buSzPct val="90000"/>
              <a:defRPr/>
            </a:pPr>
            <a:r>
              <a:rPr lang="en-US" sz="9000" b="1" i="1" dirty="0" smtClean="0">
                <a:solidFill>
                  <a:srgbClr val="FFFF00"/>
                </a:solidFill>
                <a:latin typeface="Tekton"/>
                <a:cs typeface="Tekton"/>
              </a:rPr>
              <a:t>		X</a:t>
            </a:r>
            <a:r>
              <a:rPr lang="en-US" sz="4800" b="1" i="1" dirty="0" smtClean="0">
                <a:latin typeface="Tekton"/>
                <a:cs typeface="Tekton"/>
              </a:rPr>
              <a:t>	</a:t>
            </a:r>
            <a:r>
              <a:rPr lang="en-US" sz="4800" dirty="0" smtClean="0">
                <a:latin typeface="Tekton"/>
              </a:rPr>
              <a:t> Mystical 						Assumptions</a:t>
            </a:r>
            <a:endParaRPr lang="en-US" sz="4800" dirty="0">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582705"/>
            <a:ext cx="7918450" cy="981557"/>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703177" y="2057400"/>
            <a:ext cx="7944718" cy="3791641"/>
          </a:xfrm>
          <a:prstGeom prst="rect">
            <a:avLst/>
          </a:prstGeom>
        </p:spPr>
        <p:txBody>
          <a:bodyPr vert="horz" lIns="91440" tIns="45720" rIns="91440" bIns="45720" rtlCol="0">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lvl="0" indent="-342900" defTabSz="914400">
              <a:buClr>
                <a:schemeClr val="accent1"/>
              </a:buClr>
              <a:buSzPct val="90000"/>
              <a:defRPr/>
            </a:pPr>
            <a:r>
              <a:rPr lang="en-US" sz="8600" b="1" i="1" dirty="0" smtClean="0">
                <a:solidFill>
                  <a:srgbClr val="FFFF00"/>
                </a:solidFill>
                <a:latin typeface="Tekton"/>
                <a:cs typeface="Tekton"/>
              </a:rPr>
              <a:t>!!!</a:t>
            </a:r>
            <a:r>
              <a:rPr lang="en-US" sz="4800" b="1" i="1" dirty="0" smtClean="0">
                <a:solidFill>
                  <a:srgbClr val="FFFF00"/>
                </a:solidFill>
                <a:latin typeface="Tekton"/>
                <a:cs typeface="Tekton"/>
              </a:rPr>
              <a:t> </a:t>
            </a:r>
            <a:r>
              <a:rPr lang="en-US" sz="4800" b="1" i="1" dirty="0" smtClean="0">
                <a:latin typeface="Tekton"/>
                <a:cs typeface="Tekton"/>
              </a:rPr>
              <a:t>	</a:t>
            </a:r>
            <a:r>
              <a:rPr lang="en-US" sz="4800" dirty="0" smtClean="0">
                <a:latin typeface="Tekton"/>
              </a:rPr>
              <a:t> Natural Science</a:t>
            </a:r>
          </a:p>
          <a:p>
            <a:pPr marL="342900" lvl="0" indent="-342900" defTabSz="914400">
              <a:buClr>
                <a:schemeClr val="accent1"/>
              </a:buClr>
              <a:buSzPct val="90000"/>
              <a:defRPr/>
            </a:pPr>
            <a:r>
              <a:rPr lang="en-US" sz="4800" dirty="0" smtClean="0">
                <a:latin typeface="Tekton"/>
              </a:rPr>
              <a:t>		</a:t>
            </a:r>
            <a:r>
              <a:rPr lang="en-US" sz="9000" b="1" i="1" dirty="0" smtClean="0">
                <a:solidFill>
                  <a:srgbClr val="FFFF00"/>
                </a:solidFill>
                <a:latin typeface="Tekton"/>
                <a:cs typeface="Tekton"/>
              </a:rPr>
              <a:t>X</a:t>
            </a:r>
            <a:r>
              <a:rPr lang="en-US" sz="4800" b="1" i="1" dirty="0" smtClean="0">
                <a:latin typeface="Tekton"/>
                <a:cs typeface="Tekton"/>
              </a:rPr>
              <a:t>	</a:t>
            </a:r>
            <a:r>
              <a:rPr lang="en-US" sz="4800" dirty="0" smtClean="0">
                <a:latin typeface="Tekton"/>
              </a:rPr>
              <a:t> Superstition</a:t>
            </a:r>
            <a:endParaRPr lang="en-US" sz="4800" dirty="0">
              <a:latin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12775" y="582706"/>
            <a:ext cx="7918450" cy="804352"/>
          </a:xfrm>
          <a:prstGeom prst="rect">
            <a:avLst/>
          </a:prstGeom>
        </p:spPr>
        <p:txBody>
          <a:bodyPr vert="horz" lIns="91440" tIns="45720" rIns="91440" bIns="45720" rtlCol="0" anchor="t" anchorCtr="0">
            <a:noAutofit/>
          </a:bodyPr>
          <a:lstStyle/>
          <a:p>
            <a:pPr lvl="0" algn="ctr" defTabSz="914400">
              <a:spcBef>
                <a:spcPct val="0"/>
              </a:spcBef>
            </a:pPr>
            <a:r>
              <a:rPr lang="en-US" sz="2400" dirty="0" smtClean="0">
                <a:solidFill>
                  <a:schemeClr val="accent1"/>
                </a:solidFill>
                <a:latin typeface="Hobo"/>
                <a:cs typeface="Hobo"/>
              </a:rPr>
              <a:t>Natural Science Credentials</a:t>
            </a:r>
          </a:p>
          <a:p>
            <a:pPr lvl="0" algn="ctr" defTabSz="914400">
              <a:spcBef>
                <a:spcPct val="0"/>
              </a:spcBef>
            </a:pPr>
            <a:r>
              <a:rPr lang="en-US" sz="2400" dirty="0" smtClean="0">
                <a:solidFill>
                  <a:srgbClr val="FFFF00"/>
                </a:solidFill>
                <a:latin typeface="Hobo"/>
                <a:cs typeface="Hobo"/>
              </a:rPr>
              <a:t>Behaviorology</a:t>
            </a:r>
            <a:endParaRPr lang="en-US" sz="2400" dirty="0" smtClean="0">
              <a:solidFill>
                <a:schemeClr val="accent1"/>
              </a:solidFill>
              <a:latin typeface="Hobo"/>
              <a:cs typeface="Hobo"/>
            </a:endParaRPr>
          </a:p>
        </p:txBody>
      </p:sp>
      <p:sp>
        <p:nvSpPr>
          <p:cNvPr id="11" name="Content Placeholder 2"/>
          <p:cNvSpPr txBox="1">
            <a:spLocks/>
          </p:cNvSpPr>
          <p:nvPr/>
        </p:nvSpPr>
        <p:spPr>
          <a:xfrm>
            <a:off x="667301" y="2057400"/>
            <a:ext cx="7799531" cy="4565602"/>
          </a:xfrm>
          <a:prstGeom prst="rect">
            <a:avLst/>
          </a:prstGeom>
        </p:spPr>
        <p:txBody>
          <a:bodyPr vert="horz" lIns="91440" tIns="45720" rIns="91440" bIns="45720" rtlCol="0">
            <a:normAutofit lnSpcReduction="10000"/>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marL="342900" indent="-342900" algn="ctr" defTabSz="914400">
              <a:buClr>
                <a:schemeClr val="accent1"/>
              </a:buClr>
              <a:buSzPct val="90000"/>
            </a:pPr>
            <a:r>
              <a:rPr lang="en-US" sz="4800" dirty="0" smtClean="0">
                <a:latin typeface="Tekton"/>
              </a:rPr>
              <a:t>Naturalistic / Scientific assumptions</a:t>
            </a:r>
            <a:endParaRPr lang="en-US" sz="6000" dirty="0" smtClean="0">
              <a:latin typeface="Tekton"/>
            </a:endParaRPr>
          </a:p>
          <a:p>
            <a:pPr marL="342900" indent="-342900" algn="ctr" defTabSz="914400">
              <a:buClr>
                <a:schemeClr val="accent1"/>
              </a:buClr>
              <a:buSzPct val="90000"/>
            </a:pPr>
            <a:r>
              <a:rPr lang="en-US" sz="4800" dirty="0" smtClean="0">
                <a:solidFill>
                  <a:srgbClr val="FFFF00"/>
                </a:solidFill>
                <a:latin typeface="Tekton"/>
              </a:rPr>
              <a:t>&amp;</a:t>
            </a:r>
            <a:r>
              <a:rPr lang="en-US" sz="4800" dirty="0" smtClean="0">
                <a:latin typeface="Tekton"/>
              </a:rPr>
              <a:t> Mystical / Superstitious</a:t>
            </a:r>
          </a:p>
          <a:p>
            <a:pPr marL="342900" indent="-342900" algn="ctr" defTabSz="914400">
              <a:buClr>
                <a:schemeClr val="accent1"/>
              </a:buClr>
              <a:buSzPct val="90000"/>
            </a:pPr>
            <a:r>
              <a:rPr lang="en-US" sz="4800" dirty="0" smtClean="0">
                <a:latin typeface="Tekton"/>
              </a:rPr>
              <a:t>assumptions</a:t>
            </a:r>
          </a:p>
          <a:p>
            <a:pPr marL="342900" lvl="0" indent="-342900" algn="ctr" defTabSz="914400">
              <a:buClr>
                <a:schemeClr val="accent1"/>
              </a:buClr>
              <a:buSzPct val="90000"/>
            </a:pPr>
            <a:r>
              <a:rPr lang="en-US" sz="5400" b="1" i="1" dirty="0" smtClean="0">
                <a:solidFill>
                  <a:srgbClr val="FFFF00"/>
                </a:solidFill>
                <a:latin typeface="Tekton"/>
                <a:cs typeface="Tekton"/>
              </a:rPr>
              <a:t>Are Not Equal</a:t>
            </a:r>
            <a:endParaRPr lang="en-US" sz="4800" i="1" dirty="0">
              <a:solidFill>
                <a:srgbClr val="FFFF00"/>
              </a:solidFill>
              <a:latin typeface="Tekton"/>
              <a:cs typeface="Tekton"/>
            </a:endParaRPr>
          </a:p>
        </p:txBody>
      </p:sp>
    </p:spTree>
  </p:cSld>
  <p:clrMapOvr>
    <a:masterClrMapping/>
  </p:clrMapOvr>
  <mc:AlternateContent>
    <mc:Choice xmlns:mp="http://schemas.microsoft.com/office/mac/powerpoint/2008/main" Requires="mp">
      <mc:AlternateContent>
        <mc:Choice Requires="mp">
          <mp:transition>
            <mp:cube/>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Choice>
    <mc:Fallback>
      <mc:AlternateContent>
        <mc:Choice Requires="mp">
          <p:transition>
            <p:cover/>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p:cover/>
          </p:transition>
        </mc:Fallback>
      </mc:AlternateContent>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1857</TotalTime>
  <Words>1132</Words>
  <Application>Microsoft Macintosh PowerPoint</Application>
  <PresentationFormat>On-screen Show (4:3)</PresentationFormat>
  <Paragraphs>157</Paragraphs>
  <Slides>26</Slides>
  <Notes>1</Notes>
  <HiddenSlides>0</HiddenSlides>
  <MMClips>0</MMClips>
  <ScaleCrop>false</ScaleCrop>
  <HeadingPairs>
    <vt:vector size="4" baseType="variant">
      <vt:variant>
        <vt:lpstr>Design Template</vt:lpstr>
      </vt:variant>
      <vt:variant>
        <vt:i4>2</vt:i4>
      </vt:variant>
      <vt:variant>
        <vt:lpstr>Slide Titles</vt:lpstr>
      </vt:variant>
      <vt:variant>
        <vt:i4>26</vt:i4>
      </vt:variant>
    </vt:vector>
  </HeadingPairs>
  <TitlesOfParts>
    <vt:vector size="28" baseType="lpstr">
      <vt:lpstr>Twilight</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Ledoux</dc:creator>
  <cp:lastModifiedBy>Stephen Ledoux</cp:lastModifiedBy>
  <cp:revision>287</cp:revision>
  <cp:lastPrinted>2014-01-13T02:49:12Z</cp:lastPrinted>
  <dcterms:created xsi:type="dcterms:W3CDTF">2014-01-19T19:28:58Z</dcterms:created>
  <dcterms:modified xsi:type="dcterms:W3CDTF">2014-01-19T19:38:23Z</dcterms:modified>
</cp:coreProperties>
</file>